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3C8A-F298-D46F-0EDA-35E345E95D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4CA40D-8F7E-11C0-327C-33051AF5AF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93391-E462-FF38-84A6-B7FF13D3DC99}"/>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CCA4E86C-8728-7562-60E8-0F6EAC3E9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432AF-11D1-6B06-B196-9AE93E032685}"/>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149576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D0F11-45BC-730E-AC1C-4DFAE101B2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3DA850-60C5-B051-3D45-A7CEBF4930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016FF-8F8D-205B-5A2E-F694863DAE5C}"/>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71125E46-DC50-2955-C04A-66D0F85CE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840C6-7F4D-2B12-C10E-DA6A1BD696A8}"/>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290373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1FD60C-D06F-3110-65CC-1547989CA2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9E699A-2428-E9A6-4152-01F7036A3D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E6CA9-F0CA-565B-C56F-0AAEEFFA44C1}"/>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3AB77D96-C764-4FBA-B583-4374CF932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4FFBD-326E-AEA9-CEE7-38E1D8499F48}"/>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14498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F96B-CC32-C9A1-8AB4-75B12ED96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1EA680-7853-08B3-40E4-9B1492821A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0DC64-94A9-AD5F-AE5D-116558DB86EF}"/>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27ACA724-4539-8505-CA6C-6BCDBFF85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960124-CF3A-485E-4E7C-7BECDBA8056F}"/>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225319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2F94-8F41-8C56-12B0-B9EA4DE443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990B8C-4B7D-E97F-3949-7E0D3E4866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3C3E1E-AE1A-28E2-29AF-9051D8580AB8}"/>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877AD2E9-D16C-806D-B32C-3B60F194F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C32D5-7A99-4FF5-97A4-370A22B869EE}"/>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356639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F87-9F78-09C7-7A87-62C304249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EBC8D-8AB0-88DB-2525-90A465AEF6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8753E2-1216-DE07-3687-6D86B482E1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41D482-0FC8-1208-EA34-A87FF2B548DF}"/>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6" name="Footer Placeholder 5">
            <a:extLst>
              <a:ext uri="{FF2B5EF4-FFF2-40B4-BE49-F238E27FC236}">
                <a16:creationId xmlns:a16="http://schemas.microsoft.com/office/drawing/2014/main" id="{036E306F-51F8-1637-33EF-39600286D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EF6FA7-FC0B-9BD5-9CA3-D09C9F1ED8F0}"/>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61717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D436-0C7E-6418-8FB0-E1AB34445B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C7A19-D36A-8A5A-C233-4D5BBBA61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45153-F331-2764-3D16-84EBAC94A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9AD2C-3CB6-3992-F11A-D329AB018B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6ABA7B-C538-8FE6-B867-86D7FC2F5C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3E6A6F-6063-9FDC-ADAC-3D43AEE08655}"/>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8" name="Footer Placeholder 7">
            <a:extLst>
              <a:ext uri="{FF2B5EF4-FFF2-40B4-BE49-F238E27FC236}">
                <a16:creationId xmlns:a16="http://schemas.microsoft.com/office/drawing/2014/main" id="{9AD0AA96-09C0-61EF-F9D3-E59742A6E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9CB2AF-2A13-39B4-BDB1-F6EE3D6E9727}"/>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303045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41BC9-83E4-7D0A-83A5-4ABC5D49E6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E1F8F-27AB-7985-7684-150416E2ED8A}"/>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4" name="Footer Placeholder 3">
            <a:extLst>
              <a:ext uri="{FF2B5EF4-FFF2-40B4-BE49-F238E27FC236}">
                <a16:creationId xmlns:a16="http://schemas.microsoft.com/office/drawing/2014/main" id="{B2543C60-2A04-3F83-00B5-0F681249E2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5BB9-A174-1947-0AF7-EE47FCFBEDC4}"/>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278376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879E88-5FCB-CD27-F939-734F7762E854}"/>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3" name="Footer Placeholder 2">
            <a:extLst>
              <a:ext uri="{FF2B5EF4-FFF2-40B4-BE49-F238E27FC236}">
                <a16:creationId xmlns:a16="http://schemas.microsoft.com/office/drawing/2014/main" id="{B5019166-5AAC-DC5A-2EAB-0D66929526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F1FE90-FA90-859D-DB14-58AED44E094C}"/>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33476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9ABBC-F9B9-AA85-2BAE-A56E6E5EA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033E2C-B94D-BDD2-311B-3F19ED8ABE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E7125-4BB0-5706-8CC4-9EBC0AC66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B4F23C-F32B-56D5-C2BB-87A3BDF0DB4C}"/>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6" name="Footer Placeholder 5">
            <a:extLst>
              <a:ext uri="{FF2B5EF4-FFF2-40B4-BE49-F238E27FC236}">
                <a16:creationId xmlns:a16="http://schemas.microsoft.com/office/drawing/2014/main" id="{8BF29CD3-6228-2728-411F-8E8CF0CE12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52506-6611-1A3F-A345-BCB3DACFBD9B}"/>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278798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584E4-5C3A-77B8-1A92-C78126961E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A28E3A-783C-C60A-15B3-158E48839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B7CC-792F-9F03-B95F-B4B60EE3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763DA-661B-E386-8F08-8E1B90C10DA8}"/>
              </a:ext>
            </a:extLst>
          </p:cNvPr>
          <p:cNvSpPr>
            <a:spLocks noGrp="1"/>
          </p:cNvSpPr>
          <p:nvPr>
            <p:ph type="dt" sz="half" idx="10"/>
          </p:nvPr>
        </p:nvSpPr>
        <p:spPr/>
        <p:txBody>
          <a:bodyPr/>
          <a:lstStyle/>
          <a:p>
            <a:fld id="{E9F71306-CE1A-4C85-A3A7-A3500027E218}" type="datetimeFigureOut">
              <a:rPr lang="en-US" smtClean="0"/>
              <a:t>5/23/2022</a:t>
            </a:fld>
            <a:endParaRPr lang="en-US"/>
          </a:p>
        </p:txBody>
      </p:sp>
      <p:sp>
        <p:nvSpPr>
          <p:cNvPr id="6" name="Footer Placeholder 5">
            <a:extLst>
              <a:ext uri="{FF2B5EF4-FFF2-40B4-BE49-F238E27FC236}">
                <a16:creationId xmlns:a16="http://schemas.microsoft.com/office/drawing/2014/main" id="{437EE4D4-4A37-984F-A1F5-94757E1D8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B5F18-FA1D-4B3B-2C59-8C435385B953}"/>
              </a:ext>
            </a:extLst>
          </p:cNvPr>
          <p:cNvSpPr>
            <a:spLocks noGrp="1"/>
          </p:cNvSpPr>
          <p:nvPr>
            <p:ph type="sldNum" sz="quarter" idx="12"/>
          </p:nvPr>
        </p:nvSpPr>
        <p:spPr/>
        <p:txBody>
          <a:bodyPr/>
          <a:lstStyle/>
          <a:p>
            <a:fld id="{481DAAED-044F-4081-A61B-FAD5E436EB2D}" type="slidenum">
              <a:rPr lang="en-US" smtClean="0"/>
              <a:t>‹#›</a:t>
            </a:fld>
            <a:endParaRPr lang="en-US"/>
          </a:p>
        </p:txBody>
      </p:sp>
    </p:spTree>
    <p:extLst>
      <p:ext uri="{BB962C8B-B14F-4D97-AF65-F5344CB8AC3E}">
        <p14:creationId xmlns:p14="http://schemas.microsoft.com/office/powerpoint/2010/main" val="76500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ACFA65-605B-DAF5-E5F4-F6FF29E85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3B6677-914F-BD69-4C9C-17EDCB6905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EA443-82FA-D62D-5A89-A8F8792EF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71306-CE1A-4C85-A3A7-A3500027E218}" type="datetimeFigureOut">
              <a:rPr lang="en-US" smtClean="0"/>
              <a:t>5/23/2022</a:t>
            </a:fld>
            <a:endParaRPr lang="en-US"/>
          </a:p>
        </p:txBody>
      </p:sp>
      <p:sp>
        <p:nvSpPr>
          <p:cNvPr id="5" name="Footer Placeholder 4">
            <a:extLst>
              <a:ext uri="{FF2B5EF4-FFF2-40B4-BE49-F238E27FC236}">
                <a16:creationId xmlns:a16="http://schemas.microsoft.com/office/drawing/2014/main" id="{68803E67-D2C1-82A9-ABEF-CD1CEEFC8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A0347C-4B4A-4257-497F-BB839DC3B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DAAED-044F-4081-A61B-FAD5E436EB2D}" type="slidenum">
              <a:rPr lang="en-US" smtClean="0"/>
              <a:t>‹#›</a:t>
            </a:fld>
            <a:endParaRPr lang="en-US"/>
          </a:p>
        </p:txBody>
      </p:sp>
    </p:spTree>
    <p:extLst>
      <p:ext uri="{BB962C8B-B14F-4D97-AF65-F5344CB8AC3E}">
        <p14:creationId xmlns:p14="http://schemas.microsoft.com/office/powerpoint/2010/main" val="923794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nlinepubs.trb.org/onlinepubs/nchrp/nchrp_rpt_645.pdf" TargetMode="External"/><Relationship Id="rId2" Type="http://schemas.openxmlformats.org/officeDocument/2006/relationships/hyperlink" Target="file:///D:\Users\Anil\Downloads\dot_17132_DS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fau.digital.flvc.org/islandora/object/fau%3A3459/datastream/OBJ/view/Blast_explosion_resistant_analysis_of_composite_steel_girder_bridge_system.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nlinepubs.trb.org/onlinepubs/nchrp/nchrp_rpt_64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A3DB6-12C3-62B8-B055-1B9BD74A1D23}"/>
              </a:ext>
            </a:extLst>
          </p:cNvPr>
          <p:cNvSpPr>
            <a:spLocks noGrp="1"/>
          </p:cNvSpPr>
          <p:nvPr>
            <p:ph type="ctrTitle"/>
          </p:nvPr>
        </p:nvSpPr>
        <p:spPr/>
        <p:txBody>
          <a:bodyPr/>
          <a:lstStyle/>
          <a:p>
            <a:r>
              <a:rPr lang="en-US" dirty="0"/>
              <a:t>Answers to Questions on Blast Load on Bridges</a:t>
            </a:r>
          </a:p>
        </p:txBody>
      </p:sp>
      <p:sp>
        <p:nvSpPr>
          <p:cNvPr id="3" name="Subtitle 2">
            <a:extLst>
              <a:ext uri="{FF2B5EF4-FFF2-40B4-BE49-F238E27FC236}">
                <a16:creationId xmlns:a16="http://schemas.microsoft.com/office/drawing/2014/main" id="{B9149B82-62BE-EFE7-9F4C-0D8EC5413EA5}"/>
              </a:ext>
            </a:extLst>
          </p:cNvPr>
          <p:cNvSpPr>
            <a:spLocks noGrp="1"/>
          </p:cNvSpPr>
          <p:nvPr>
            <p:ph type="subTitle" idx="1"/>
          </p:nvPr>
        </p:nvSpPr>
        <p:spPr>
          <a:xfrm>
            <a:off x="1524000" y="4234648"/>
            <a:ext cx="9144000" cy="1023151"/>
          </a:xfrm>
        </p:spPr>
        <p:txBody>
          <a:bodyPr>
            <a:normAutofit/>
          </a:bodyPr>
          <a:lstStyle/>
          <a:p>
            <a:r>
              <a:rPr lang="en-US" sz="4800" dirty="0"/>
              <a:t>Ukraine Ministry of Transportation </a:t>
            </a:r>
          </a:p>
        </p:txBody>
      </p:sp>
    </p:spTree>
    <p:extLst>
      <p:ext uri="{BB962C8B-B14F-4D97-AF65-F5344CB8AC3E}">
        <p14:creationId xmlns:p14="http://schemas.microsoft.com/office/powerpoint/2010/main" val="181178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3F359-2309-FED0-558B-278D2CDD24FB}"/>
              </a:ext>
            </a:extLst>
          </p:cNvPr>
          <p:cNvSpPr>
            <a:spLocks noGrp="1"/>
          </p:cNvSpPr>
          <p:nvPr>
            <p:ph idx="1"/>
          </p:nvPr>
        </p:nvSpPr>
        <p:spPr>
          <a:xfrm>
            <a:off x="381740" y="833361"/>
            <a:ext cx="11407806" cy="5762748"/>
          </a:xfrm>
        </p:spPr>
        <p:txBody>
          <a:bodyPr>
            <a:normAutofit fontScale="25000" lnSpcReduction="20000"/>
          </a:bodyPr>
          <a:lstStyle/>
          <a:p>
            <a:pPr marL="0" marR="0">
              <a:spcBef>
                <a:spcPts val="0"/>
              </a:spcBef>
              <a:spcAft>
                <a:spcPts val="0"/>
              </a:spcAft>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28"/>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Are the effects of the blast wave in the soil studied and what methods exist to identify the effects on the foundations of buildings.</a:t>
            </a:r>
          </a:p>
          <a:p>
            <a:pPr marL="0" marR="0" indent="284163">
              <a:lnSpc>
                <a:spcPct val="120000"/>
              </a:lnSpc>
              <a:spcBef>
                <a:spcPts val="600"/>
              </a:spcBef>
              <a:spcAft>
                <a:spcPts val="600"/>
              </a:spcAft>
              <a:buNone/>
            </a:pPr>
            <a:r>
              <a:rPr lang="en-US" sz="6400" dirty="0">
                <a:effectLst/>
                <a:latin typeface="Times New Roman" panose="02020603050405020304" pitchFamily="18" charset="0"/>
                <a:ea typeface="Calibri" panose="020F0502020204030204" pitchFamily="34" charset="0"/>
                <a:cs typeface="Times New Roman" panose="02020603050405020304" pitchFamily="18" charset="0"/>
              </a:rPr>
              <a:t>Please response to questions 7 and 10.</a:t>
            </a:r>
          </a:p>
          <a:p>
            <a:pPr marL="346075" marR="0" indent="-346075">
              <a:spcBef>
                <a:spcPts val="0"/>
              </a:spcBef>
              <a:spcAft>
                <a:spcPts val="0"/>
              </a:spcAft>
              <a:buFont typeface="+mj-lt"/>
              <a:buAutoNum type="arabicPeriod" startAt="28"/>
            </a:pPr>
            <a:endPar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28"/>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Determination of the bearing capacity of an existing bridge, if reinforcement is unknown.</a:t>
            </a:r>
            <a:endParaRPr lang="en-US" sz="6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lgn="just">
              <a:spcBef>
                <a:spcPts val="0"/>
              </a:spcBef>
              <a:spcAft>
                <a:spcPts val="0"/>
              </a:spcAft>
              <a:buFont typeface="+mj-lt"/>
              <a:buAutoNum type="arabicPeriod" startAt="30"/>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is the dependence of the explosive load on the mass of the charge and the distance of the epicenter of the explosion. How does the explosive load affect the stability of bridges depending on the area of individual bridge structures.</a:t>
            </a:r>
            <a:endParaRPr lang="en-US" sz="6400" dirty="0">
              <a:latin typeface="Times New Roman" panose="02020603050405020304" pitchFamily="18" charset="0"/>
              <a:ea typeface="Calibri" panose="020F0502020204030204" pitchFamily="34" charset="0"/>
              <a:cs typeface="Times New Roman" panose="02020603050405020304" pitchFamily="18" charset="0"/>
            </a:endParaRPr>
          </a:p>
          <a:p>
            <a:pPr marL="346075" indent="0">
              <a:lnSpc>
                <a:spcPct val="120000"/>
              </a:lnSpc>
              <a:spcBef>
                <a:spcPts val="600"/>
              </a:spcBef>
              <a:spcAft>
                <a:spcPts val="600"/>
              </a:spcAft>
              <a:buNone/>
            </a:pPr>
            <a:r>
              <a:rPr lang="en-US" sz="6400" dirty="0">
                <a:latin typeface="Times New Roman" panose="02020603050405020304" pitchFamily="18" charset="0"/>
                <a:ea typeface="Calibri" panose="020F0502020204030204" pitchFamily="34" charset="0"/>
                <a:cs typeface="Times New Roman" panose="02020603050405020304" pitchFamily="18" charset="0"/>
              </a:rPr>
              <a:t>Damage will increase with increase in the mass of charge and reduction in the distance from the center of the explosion.  I have answered to the effect of explosive loads on the stability of the bridge in many other questions.</a:t>
            </a:r>
            <a:endParaRPr lang="en-US"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31"/>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The most common irreversible destructive processes.</a:t>
            </a:r>
          </a:p>
          <a:p>
            <a:pPr marL="346075" marR="0" indent="0">
              <a:lnSpc>
                <a:spcPct val="120000"/>
              </a:lnSpc>
              <a:spcBef>
                <a:spcPts val="600"/>
              </a:spcBef>
              <a:spcAft>
                <a:spcPts val="600"/>
              </a:spcAft>
              <a:buNone/>
            </a:pPr>
            <a:r>
              <a:rPr lang="en-US" sz="6400" dirty="0">
                <a:latin typeface="Times New Roman" panose="02020603050405020304" pitchFamily="18" charset="0"/>
                <a:ea typeface="Calibri" panose="020F0502020204030204" pitchFamily="34" charset="0"/>
                <a:cs typeface="Times New Roman" panose="02020603050405020304" pitchFamily="18" charset="0"/>
              </a:rPr>
              <a:t>Progressive collapse is the most common irreversible destructive process.  This happens when there is not sufficient alternative load path.  For example, in our simulation for under-deck blast, deck got lifted from the bearings during blast loads.  At the same time, piers swayed laterally.  When deck came down, piers were not in place to support the deck, resulting in complete collapse of the bridge.</a:t>
            </a:r>
          </a:p>
          <a:p>
            <a:pPr marL="346075" marR="0" indent="-346075">
              <a:spcBef>
                <a:spcPts val="0"/>
              </a:spcBef>
              <a:spcAft>
                <a:spcPts val="0"/>
              </a:spcAft>
              <a:buFont typeface="+mj-lt"/>
              <a:buAutoNum type="arabicPeriod" startAt="32"/>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The equipment is necessary for inspection in the field.</a:t>
            </a:r>
            <a:endParaRPr lang="en-US"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nSpc>
                <a:spcPct val="120000"/>
              </a:lnSpc>
              <a:spcBef>
                <a:spcPts val="600"/>
              </a:spcBef>
              <a:spcAft>
                <a:spcPts val="600"/>
              </a:spcAft>
              <a:buNone/>
            </a:pPr>
            <a:r>
              <a:rPr lang="en-US" sz="6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 protective equipment, commonly referred to as "PPE", is equipment worn to minimize exposure to hazards that cause serious workplace injuries and illnesses. These injuries and illnesses may result from contact with chemical, radiological, physical, electrical, mechanical, or other workplace hazards. Personal protective equipment may include items such as gloves, safety glasses and shoes, earplugs or muffs, hard hats, respirators, or coveralls, vests and full body suits.</a:t>
            </a:r>
            <a:endParaRPr lang="en-US"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33"/>
            </a:pPr>
            <a:r>
              <a:rPr lang="en-US" sz="64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Is it possible to assess the impact of the explosive load on the elements of the foundations of bridges?</a:t>
            </a:r>
            <a:endParaRPr lang="en-US"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nSpc>
                <a:spcPct val="120000"/>
              </a:lnSpc>
              <a:spcBef>
                <a:spcPts val="600"/>
              </a:spcBef>
              <a:spcAft>
                <a:spcPts val="600"/>
              </a:spcAft>
              <a:buNone/>
            </a:pPr>
            <a:r>
              <a:rPr lang="en-US" sz="6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Besides bridge inspection, Static/Dynamic load testing with design trucks on the bridge may be helpful to determine the condition.  See answer to question 20.</a:t>
            </a:r>
            <a:endParaRPr lang="en-US" sz="6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B1433488-58E5-D5CB-26AE-033E6DED1EC6}"/>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31172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7719D-63BA-7824-B93B-6BE46FAD75A0}"/>
              </a:ext>
            </a:extLst>
          </p:cNvPr>
          <p:cNvSpPr>
            <a:spLocks noGrp="1"/>
          </p:cNvSpPr>
          <p:nvPr>
            <p:ph idx="1"/>
          </p:nvPr>
        </p:nvSpPr>
        <p:spPr>
          <a:xfrm>
            <a:off x="838200" y="922137"/>
            <a:ext cx="10515600" cy="5254826"/>
          </a:xfrm>
        </p:spPr>
        <p:txBody>
          <a:bodyPr>
            <a:normAutofit fontScale="25000" lnSpcReduction="20000"/>
          </a:bodyPr>
          <a:lstStyle/>
          <a:p>
            <a:pPr marL="346075" indent="-346075">
              <a:spcBef>
                <a:spcPts val="0"/>
              </a:spcBef>
              <a:buFont typeface="+mj-lt"/>
              <a:buAutoNum type="arabicPeriod" startAt="34"/>
            </a:pPr>
            <a:r>
              <a:rPr lang="en-US" sz="7200" b="1" dirty="0">
                <a:solidFill>
                  <a:srgbClr val="2F5597"/>
                </a:solidFill>
                <a:latin typeface="Times New Roman" panose="02020603050405020304" pitchFamily="18" charset="0"/>
                <a:cs typeface="Times New Roman" panose="02020603050405020304" pitchFamily="18" charset="0"/>
              </a:rPr>
              <a:t>Do they take into account the effect of temperature during the explosion on metal structures? If so, how?</a:t>
            </a:r>
          </a:p>
          <a:p>
            <a:pPr marL="0" indent="346075">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No.  Only shock waves.  Temperature effects come after shock waves.</a:t>
            </a:r>
          </a:p>
          <a:p>
            <a:pPr marL="346075" indent="-346075">
              <a:spcBef>
                <a:spcPts val="0"/>
              </a:spcBef>
              <a:buFont typeface="+mj-lt"/>
              <a:buAutoNum type="arabicPeriod" startAt="35"/>
            </a:pPr>
            <a:r>
              <a:rPr lang="en-US" sz="7200" b="1" dirty="0">
                <a:solidFill>
                  <a:srgbClr val="2F5597"/>
                </a:solidFill>
                <a:latin typeface="Times New Roman" panose="02020603050405020304" pitchFamily="18" charset="0"/>
                <a:cs typeface="Times New Roman" panose="02020603050405020304" pitchFamily="18" charset="0"/>
              </a:rPr>
              <a:t>What are the consequences of explosion damage?</a:t>
            </a:r>
          </a:p>
          <a:p>
            <a:pPr marL="461963" indent="0" algn="just">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Depending on the location of damage, distance from explosion center and equivalent amount of TNT, damage can be minor, major and severe.  Material damage (spalling, cracking / shearing) is the most common form of damage.</a:t>
            </a:r>
          </a:p>
          <a:p>
            <a:pPr marL="0" indent="0" algn="just">
              <a:spcBef>
                <a:spcPts val="0"/>
              </a:spcBef>
              <a:buNone/>
            </a:pPr>
            <a:r>
              <a:rPr lang="en-US" sz="7200" b="1" dirty="0">
                <a:solidFill>
                  <a:srgbClr val="2F5597"/>
                </a:solidFill>
                <a:latin typeface="Times New Roman" panose="02020603050405020304" pitchFamily="18" charset="0"/>
                <a:cs typeface="Times New Roman" panose="02020603050405020304" pitchFamily="18" charset="0"/>
              </a:rPr>
              <a:t> </a:t>
            </a:r>
          </a:p>
          <a:p>
            <a:pPr marL="346075" indent="-346075">
              <a:spcBef>
                <a:spcPts val="0"/>
              </a:spcBef>
              <a:buFont typeface="+mj-lt"/>
              <a:buAutoNum type="arabicPeriod" startAt="36"/>
            </a:pPr>
            <a:r>
              <a:rPr lang="en-US" sz="7200" b="1" dirty="0">
                <a:solidFill>
                  <a:srgbClr val="2F5597"/>
                </a:solidFill>
                <a:latin typeface="Times New Roman" panose="02020603050405020304" pitchFamily="18" charset="0"/>
                <a:cs typeface="Times New Roman" panose="02020603050405020304" pitchFamily="18" charset="0"/>
              </a:rPr>
              <a:t>What are the modern and fast methods of repairing damage from an explosion?</a:t>
            </a:r>
          </a:p>
          <a:p>
            <a:pPr marL="0" indent="346075">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See answers to questions 1 and 11.</a:t>
            </a:r>
          </a:p>
          <a:p>
            <a:pPr marL="346075" indent="-346075">
              <a:spcBef>
                <a:spcPts val="0"/>
              </a:spcBef>
              <a:buFont typeface="+mj-lt"/>
              <a:buAutoNum type="arabicPeriod" startAt="37"/>
            </a:pPr>
            <a:r>
              <a:rPr lang="en-US" sz="7200" b="1" dirty="0">
                <a:solidFill>
                  <a:srgbClr val="2F5597"/>
                </a:solidFill>
                <a:latin typeface="Times New Roman" panose="02020603050405020304" pitchFamily="18" charset="0"/>
                <a:cs typeface="Times New Roman" panose="02020603050405020304" pitchFamily="18" charset="0"/>
              </a:rPr>
              <a:t>Are there deformations (damages) due to the explosion in structures that are clearly not destroyed?</a:t>
            </a:r>
          </a:p>
          <a:p>
            <a:pPr marL="346075" indent="0">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Even though the structure is not clearly destroyed, there may be deformation if there is plastic hinge formation at joints.  All joints and connections of the structure should be inspected.</a:t>
            </a:r>
          </a:p>
          <a:p>
            <a:pPr marL="346075" indent="-346075">
              <a:spcBef>
                <a:spcPts val="0"/>
              </a:spcBef>
              <a:buFont typeface="+mj-lt"/>
              <a:buAutoNum type="arabicPeriod" startAt="38"/>
            </a:pPr>
            <a:r>
              <a:rPr lang="en-US" sz="7200" b="1" dirty="0">
                <a:solidFill>
                  <a:srgbClr val="2F5597"/>
                </a:solidFill>
                <a:latin typeface="Times New Roman" panose="02020603050405020304" pitchFamily="18" charset="0"/>
                <a:cs typeface="Times New Roman" panose="02020603050405020304" pitchFamily="18" charset="0"/>
              </a:rPr>
              <a:t>Methods of restoration of partially destroyed load-bearing structures.</a:t>
            </a:r>
          </a:p>
          <a:p>
            <a:pPr marL="346075" indent="0">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Depending on the field inspection, structure can be restored temporarily based on commonly accepted structural engineering practice.  However, the structure may need to be replaced eventually.</a:t>
            </a:r>
          </a:p>
          <a:p>
            <a:pPr marL="0" indent="0">
              <a:spcBef>
                <a:spcPts val="0"/>
              </a:spcBef>
              <a:buNone/>
            </a:pPr>
            <a:endParaRPr lang="en-US" sz="7200" b="1" dirty="0">
              <a:solidFill>
                <a:srgbClr val="2F5597"/>
              </a:solidFill>
              <a:latin typeface="Times New Roman" panose="02020603050405020304" pitchFamily="18" charset="0"/>
              <a:cs typeface="Times New Roman" panose="02020603050405020304" pitchFamily="18" charset="0"/>
            </a:endParaRPr>
          </a:p>
          <a:p>
            <a:pPr marL="346075" indent="-346075">
              <a:spcBef>
                <a:spcPts val="0"/>
              </a:spcBef>
              <a:buFont typeface="+mj-lt"/>
              <a:buAutoNum type="arabicPeriod" startAt="39"/>
            </a:pPr>
            <a:r>
              <a:rPr lang="en-US" sz="7200" b="1" dirty="0">
                <a:solidFill>
                  <a:srgbClr val="2F5597"/>
                </a:solidFill>
                <a:latin typeface="Times New Roman" panose="02020603050405020304" pitchFamily="18" charset="0"/>
                <a:cs typeface="Times New Roman" panose="02020603050405020304" pitchFamily="18" charset="0"/>
              </a:rPr>
              <a:t>Ways of protection when designing bridges from a destructive blast wave.</a:t>
            </a:r>
          </a:p>
          <a:p>
            <a:pPr marL="0" indent="346075">
              <a:lnSpc>
                <a:spcPct val="120000"/>
              </a:lnSpc>
              <a:spcBef>
                <a:spcPts val="600"/>
              </a:spcBef>
              <a:spcAft>
                <a:spcPts val="600"/>
              </a:spcAft>
              <a:buNone/>
            </a:pPr>
            <a:r>
              <a:rPr lang="en-US" sz="7200" dirty="0">
                <a:latin typeface="Times New Roman" panose="02020603050405020304" pitchFamily="18" charset="0"/>
                <a:cs typeface="Times New Roman" panose="02020603050405020304" pitchFamily="18" charset="0"/>
              </a:rPr>
              <a:t>Please see answer to question 12.</a:t>
            </a:r>
          </a:p>
        </p:txBody>
      </p:sp>
      <p:sp>
        <p:nvSpPr>
          <p:cNvPr id="4" name="Title 1">
            <a:extLst>
              <a:ext uri="{FF2B5EF4-FFF2-40B4-BE49-F238E27FC236}">
                <a16:creationId xmlns:a16="http://schemas.microsoft.com/office/drawing/2014/main" id="{FB91B713-4D60-70EA-29B9-048D52702F43}"/>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299800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7719D-63BA-7824-B93B-6BE46FAD75A0}"/>
              </a:ext>
            </a:extLst>
          </p:cNvPr>
          <p:cNvSpPr>
            <a:spLocks noGrp="1"/>
          </p:cNvSpPr>
          <p:nvPr>
            <p:ph idx="1"/>
          </p:nvPr>
        </p:nvSpPr>
        <p:spPr>
          <a:xfrm>
            <a:off x="838200" y="922137"/>
            <a:ext cx="10515600" cy="5254826"/>
          </a:xfrm>
        </p:spPr>
        <p:txBody>
          <a:bodyPr>
            <a:noAutofit/>
          </a:bodyPr>
          <a:lstStyle/>
          <a:p>
            <a:pPr marL="346075" indent="-346075" algn="just">
              <a:spcBef>
                <a:spcPts val="0"/>
              </a:spcBef>
              <a:buFont typeface="+mj-lt"/>
              <a:buAutoNum type="arabicPeriod" startAt="40"/>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Is a visual inspection of damage to the bridge structure sufficient? Modern and up-to-date technologies for eliminating identified generations.</a:t>
            </a:r>
          </a:p>
          <a:p>
            <a:pPr marL="284163" indent="7938">
              <a:lnSpc>
                <a:spcPct val="120000"/>
              </a:lnSpc>
              <a:spcBef>
                <a:spcPts val="60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addition to visual inspection, you can use drone technology to carry out reliable inspection of damage to bridge components.</a:t>
            </a:r>
          </a:p>
          <a:p>
            <a:pPr marL="346075" indent="-346075">
              <a:spcBef>
                <a:spcPts val="0"/>
              </a:spcBef>
              <a:buFont typeface="+mj-lt"/>
              <a:buAutoNum type="arabicPeriod" startAt="41"/>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How to model the load on the calculated scheme of the blast wave, what coefficients and load class to take?</a:t>
            </a:r>
          </a:p>
          <a:p>
            <a:pPr marL="0" indent="346075">
              <a:lnSpc>
                <a:spcPct val="12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Please see answer to questions 1 and 2.</a:t>
            </a:r>
          </a:p>
          <a:p>
            <a:pPr marL="346075" indent="-346075">
              <a:spcBef>
                <a:spcPts val="0"/>
              </a:spcBef>
              <a:buFont typeface="+mj-lt"/>
              <a:buAutoNum type="arabicPeriod" startAt="42"/>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effect does the explosion have on unaffected surviving supports?</a:t>
            </a:r>
          </a:p>
          <a:p>
            <a:pPr marL="346075" indent="0">
              <a:lnSpc>
                <a:spcPct val="12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Unaffected surviving supports may become overstressed because of shockwave on other components.  Signs of cracking permanent deformation should be observed during inspection.</a:t>
            </a:r>
          </a:p>
          <a:p>
            <a:pPr marL="346075" indent="-346075">
              <a:spcBef>
                <a:spcPts val="0"/>
              </a:spcBef>
              <a:buFont typeface="+mj-lt"/>
              <a:buAutoNum type="arabicPeriod" startAt="43"/>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Methods for assessing the condition of bridge structures.</a:t>
            </a:r>
          </a:p>
          <a:p>
            <a:pPr marL="346075" indent="0">
              <a:lnSpc>
                <a:spcPct val="12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Visual inspection in combination with drone inspection will be helpful in assessing the condition.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Besides bridge inspection – AASHTO element inspection, Static/Dynamic load testing with design trucks on the bridge may be helpful to determine the condition.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FB91B713-4D60-70EA-29B9-048D52702F43}"/>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55103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7719D-63BA-7824-B93B-6BE46FAD75A0}"/>
              </a:ext>
            </a:extLst>
          </p:cNvPr>
          <p:cNvSpPr>
            <a:spLocks noGrp="1"/>
          </p:cNvSpPr>
          <p:nvPr>
            <p:ph idx="1"/>
          </p:nvPr>
        </p:nvSpPr>
        <p:spPr>
          <a:xfrm>
            <a:off x="838200" y="922137"/>
            <a:ext cx="10515600" cy="5254826"/>
          </a:xfrm>
        </p:spPr>
        <p:txBody>
          <a:bodyPr>
            <a:noAutofit/>
          </a:bodyPr>
          <a:lstStyle/>
          <a:p>
            <a:pPr marL="346075" indent="-346075" algn="just">
              <a:spcBef>
                <a:spcPts val="0"/>
              </a:spcBef>
              <a:buFont typeface="+mj-lt"/>
              <a:buAutoNum type="arabicPeriod" startAt="44"/>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Influence of dynamic shock wave loads on the stability of artificial structures and bridges.</a:t>
            </a:r>
          </a:p>
          <a:p>
            <a:pPr marL="346075" indent="0" algn="just">
              <a:lnSpc>
                <a:spcPct val="12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Please see the answer to question 12.  Depending on the location, distance and explosive weight, these structures may suffer different levels of damages. </a:t>
            </a:r>
            <a:r>
              <a:rPr lang="en-US" sz="1800" dirty="0">
                <a:latin typeface="Times New Roman" panose="02020603050405020304" pitchFamily="18" charset="0"/>
                <a:cs typeface="Times New Roman" panose="02020603050405020304" pitchFamily="18" charset="0"/>
              </a:rPr>
              <a:t>Material damage (spalling, cracking / shearing) is the most common form of damage.</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346075" indent="-346075" algn="just">
              <a:lnSpc>
                <a:spcPct val="120000"/>
              </a:lnSpc>
              <a:spcBef>
                <a:spcPts val="600"/>
              </a:spcBef>
              <a:spcAft>
                <a:spcPts val="600"/>
              </a:spcAft>
              <a:buFont typeface="+mj-lt"/>
              <a:buAutoNum type="arabicPeriod" startAt="43"/>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Principles of inspection of embankments and approaches to bridges. What parameters are checked. Stamp tests. Coefficient of compaction. Determination of the zone of embankment destruction on the approaches to bridges, man-made structures and embankments. Impact on soil structure after explosion and long-term thermal exposure.</a:t>
            </a:r>
          </a:p>
          <a:p>
            <a:pPr marL="400050" indent="0" algn="just">
              <a:lnSpc>
                <a:spcPct val="12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I don’t have expertise in this area.  However, a well compacted soils and embankments will sustain lesser damages.  Formation of crater because of explosion may be the most common form of damage.  Covering embankments by rock and boulders may prevent excessive damages to embankments.  Long term thermal exposure may not be a significant concern.  Damages during and immediately after the explosion may be the most important concern.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FB91B713-4D60-70EA-29B9-048D52702F43}"/>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55189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1629-6DD3-6560-BF5C-FA22BF93FD51}"/>
              </a:ext>
            </a:extLst>
          </p:cNvPr>
          <p:cNvSpPr>
            <a:spLocks noGrp="1"/>
          </p:cNvSpPr>
          <p:nvPr>
            <p:ph type="title"/>
          </p:nvPr>
        </p:nvSpPr>
        <p:spPr>
          <a:xfrm>
            <a:off x="838200" y="178694"/>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
        <p:nvSpPr>
          <p:cNvPr id="3" name="Content Placeholder 2">
            <a:extLst>
              <a:ext uri="{FF2B5EF4-FFF2-40B4-BE49-F238E27FC236}">
                <a16:creationId xmlns:a16="http://schemas.microsoft.com/office/drawing/2014/main" id="{B5967607-5EC6-A370-2F8B-25DAC4D70950}"/>
              </a:ext>
            </a:extLst>
          </p:cNvPr>
          <p:cNvSpPr>
            <a:spLocks noGrp="1"/>
          </p:cNvSpPr>
          <p:nvPr>
            <p:ph idx="1"/>
          </p:nvPr>
        </p:nvSpPr>
        <p:spPr>
          <a:xfrm>
            <a:off x="763481" y="1367160"/>
            <a:ext cx="10777490" cy="5125715"/>
          </a:xfrm>
        </p:spPr>
        <p:txBody>
          <a:bodyPr>
            <a:normAutofit fontScale="40000" lnSpcReduction="20000"/>
          </a:bodyPr>
          <a:lstStyle/>
          <a:p>
            <a:pPr marL="571500" indent="-342900">
              <a:spcBef>
                <a:spcPts val="0"/>
              </a:spcBef>
              <a:buFont typeface="+mj-lt"/>
              <a:buAutoNum type="arabicPeriod"/>
            </a:pPr>
            <a:r>
              <a:rPr lang="en-US" sz="51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Criteria for assessing the technical condition of the bridge after the explosion.</a:t>
            </a:r>
            <a:endParaRPr lang="en-US" sz="5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indent="0">
              <a:lnSpc>
                <a:spcPct val="120000"/>
              </a:lnSpc>
              <a:spcBef>
                <a:spcPts val="0"/>
              </a:spcBef>
              <a:spcAft>
                <a:spcPts val="0"/>
              </a:spcAft>
              <a:buNone/>
            </a:pPr>
            <a:endParaRPr lang="en-US" sz="51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568325" marR="0" indent="0" algn="just">
              <a:lnSpc>
                <a:spcPct val="120000"/>
              </a:lnSpc>
              <a:spcBef>
                <a:spcPts val="0"/>
              </a:spcBef>
              <a:spcAft>
                <a:spcPts val="0"/>
              </a:spcAft>
              <a:buNone/>
            </a:pPr>
            <a:r>
              <a:rPr lang="en-US" sz="5100" b="1" dirty="0">
                <a:effectLst/>
                <a:latin typeface="Times New Roman" panose="02020603050405020304" pitchFamily="18" charset="0"/>
                <a:ea typeface="Calibri" panose="020F0502020204030204" pitchFamily="34" charset="0"/>
                <a:cs typeface="Times New Roman" panose="02020603050405020304" pitchFamily="18" charset="0"/>
              </a:rPr>
              <a:t>There are no specific guidelines established for inspection of bridges after the explosion.  A bridge after an explosion should be inspected to assess the condition of critical components such as piers and abutments, girders and the deck, similar to seismic inspection. These components should be in good condition to carry desired load (whether live load from traffic or military and other necessary vehicles).  </a:t>
            </a:r>
          </a:p>
          <a:p>
            <a:pPr marL="854075" indent="-285750" algn="just">
              <a:lnSpc>
                <a:spcPct val="120000"/>
              </a:lnSpc>
              <a:spcBef>
                <a:spcPts val="0"/>
              </a:spcBef>
            </a:pPr>
            <a:r>
              <a:rPr lang="en-US" sz="5100" b="1" dirty="0">
                <a:effectLst/>
                <a:latin typeface="Times New Roman" panose="02020603050405020304" pitchFamily="18" charset="0"/>
                <a:ea typeface="Calibri" panose="020F0502020204030204" pitchFamily="34" charset="0"/>
                <a:cs typeface="Times New Roman" panose="02020603050405020304" pitchFamily="18" charset="0"/>
              </a:rPr>
              <a:t>For over-deck explosion, inspection should focus of deck and girders, although substructure components should also be inspected.</a:t>
            </a:r>
          </a:p>
          <a:p>
            <a:pPr marL="854075" indent="-285750" algn="just">
              <a:lnSpc>
                <a:spcPct val="120000"/>
              </a:lnSpc>
              <a:spcBef>
                <a:spcPts val="0"/>
              </a:spcBef>
            </a:pPr>
            <a:r>
              <a:rPr lang="en-US" sz="5100" b="1" dirty="0">
                <a:latin typeface="Times New Roman" panose="02020603050405020304" pitchFamily="18" charset="0"/>
                <a:ea typeface="Calibri" panose="020F0502020204030204" pitchFamily="34" charset="0"/>
                <a:cs typeface="Times New Roman" panose="02020603050405020304" pitchFamily="18" charset="0"/>
              </a:rPr>
              <a:t>For under-deck explosions, piers / abutments, foundation interface with piers, girders and bearings should be inspection.</a:t>
            </a:r>
          </a:p>
          <a:p>
            <a:pPr marL="854075" indent="-285750" algn="just">
              <a:lnSpc>
                <a:spcPct val="120000"/>
              </a:lnSpc>
              <a:spcBef>
                <a:spcPts val="0"/>
              </a:spcBef>
            </a:pPr>
            <a:r>
              <a:rPr lang="en-US" sz="5100" b="1" dirty="0">
                <a:latin typeface="Times New Roman" panose="02020603050405020304" pitchFamily="18" charset="0"/>
                <a:ea typeface="Calibri" panose="020F0502020204030204" pitchFamily="34" charset="0"/>
                <a:cs typeface="Times New Roman" panose="02020603050405020304" pitchFamily="18" charset="0"/>
              </a:rPr>
              <a:t>To secure a bridge again damages from blast loads, a simple bridge security manual can be used, although it may have limited applications in Ukraine.  (</a:t>
            </a:r>
            <a:r>
              <a:rPr lang="en-US" sz="5100" b="1" dirty="0">
                <a:latin typeface="Times New Roman" panose="02020603050405020304" pitchFamily="18" charset="0"/>
                <a:ea typeface="Calibri" panose="020F0502020204030204" pitchFamily="34" charset="0"/>
                <a:cs typeface="Times New Roman" panose="02020603050405020304" pitchFamily="18" charset="0"/>
                <a:hlinkClick r:id="rId2" action="ppaction://hlinkfile"/>
              </a:rPr>
              <a:t>file:///D:/Users/Anil/Downloads/dot_17132_DS1.pdf</a:t>
            </a:r>
            <a:r>
              <a:rPr lang="en-US" sz="5100" b="1" dirty="0">
                <a:latin typeface="Times New Roman" panose="02020603050405020304" pitchFamily="18" charset="0"/>
                <a:ea typeface="Calibri" panose="020F0502020204030204" pitchFamily="34" charset="0"/>
                <a:cs typeface="Times New Roman" panose="02020603050405020304" pitchFamily="18" charset="0"/>
              </a:rPr>
              <a:t>)</a:t>
            </a:r>
          </a:p>
          <a:p>
            <a:pPr marL="854075" indent="-285750" algn="just">
              <a:lnSpc>
                <a:spcPct val="120000"/>
              </a:lnSpc>
              <a:spcBef>
                <a:spcPts val="0"/>
              </a:spcBef>
            </a:pPr>
            <a:r>
              <a:rPr lang="en-US" sz="5100" b="1" dirty="0">
                <a:effectLst/>
                <a:latin typeface="Times New Roman" panose="02020603050405020304" pitchFamily="18" charset="0"/>
                <a:ea typeface="Calibri" panose="020F0502020204030204" pitchFamily="34" charset="0"/>
                <a:cs typeface="Times New Roman" panose="02020603050405020304" pitchFamily="18" charset="0"/>
              </a:rPr>
              <a:t>For test data and blast resistant detailing of bridges, NCHRP Report 645 provides useful information (</a:t>
            </a:r>
            <a:r>
              <a:rPr lang="en-US" sz="5100" b="1"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https://onlinepubs.trb.org/onlinepubs/nchrp/nchrp_rpt_645.pdf</a:t>
            </a:r>
            <a:r>
              <a:rPr lang="en-US" sz="51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854075" indent="-285750" algn="just">
              <a:lnSpc>
                <a:spcPct val="120000"/>
              </a:lnSpc>
              <a:spcBef>
                <a:spcPts val="0"/>
              </a:spcBef>
            </a:pPr>
            <a:endParaRPr lang="en-US" sz="51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68325" marR="0" indent="0" algn="just">
              <a:lnSpc>
                <a:spcPct val="120000"/>
              </a:lnSpc>
              <a:spcBef>
                <a:spcPts val="0"/>
              </a:spcBef>
              <a:spcAft>
                <a:spcPts val="0"/>
              </a:spcAft>
              <a:buNone/>
            </a:pPr>
            <a:endParaRPr lang="en-US" sz="1800" b="1" dirty="0">
              <a:effectLst/>
              <a:latin typeface="Arial" panose="020B0604020202020204" pitchFamily="34" charset="0"/>
              <a:ea typeface="Calibri" panose="020F0502020204030204" pitchFamily="34" charset="0"/>
            </a:endParaRPr>
          </a:p>
          <a:p>
            <a:pPr marR="0" indent="0">
              <a:spcBef>
                <a:spcPts val="0"/>
              </a:spcBef>
              <a:spcAft>
                <a:spcPts val="0"/>
              </a:spcAft>
              <a:buNone/>
            </a:pPr>
            <a:endParaRPr lang="en-US" sz="1800" b="1" dirty="0">
              <a:solidFill>
                <a:srgbClr val="2F5597"/>
              </a:solidFill>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76038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1629-6DD3-6560-BF5C-FA22BF93FD51}"/>
              </a:ext>
            </a:extLst>
          </p:cNvPr>
          <p:cNvSpPr>
            <a:spLocks noGrp="1"/>
          </p:cNvSpPr>
          <p:nvPr>
            <p:ph type="title"/>
          </p:nvPr>
        </p:nvSpPr>
        <p:spPr>
          <a:xfrm>
            <a:off x="838200" y="365125"/>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
        <p:nvSpPr>
          <p:cNvPr id="3" name="Content Placeholder 2">
            <a:extLst>
              <a:ext uri="{FF2B5EF4-FFF2-40B4-BE49-F238E27FC236}">
                <a16:creationId xmlns:a16="http://schemas.microsoft.com/office/drawing/2014/main" id="{B5967607-5EC6-A370-2F8B-25DAC4D70950}"/>
              </a:ext>
            </a:extLst>
          </p:cNvPr>
          <p:cNvSpPr>
            <a:spLocks noGrp="1"/>
          </p:cNvSpPr>
          <p:nvPr>
            <p:ph idx="1"/>
          </p:nvPr>
        </p:nvSpPr>
        <p:spPr>
          <a:xfrm>
            <a:off x="763481" y="1287262"/>
            <a:ext cx="10777490" cy="5317724"/>
          </a:xfrm>
        </p:spPr>
        <p:txBody>
          <a:bodyPr>
            <a:normAutofit fontScale="85000" lnSpcReduction="20000"/>
          </a:bodyPr>
          <a:lstStyle/>
          <a:p>
            <a:pPr marL="457200" indent="-457200">
              <a:spcBef>
                <a:spcPts val="0"/>
              </a:spcBef>
              <a:buFont typeface="+mj-lt"/>
              <a:buAutoNum type="arabicPeriod" startAt="2"/>
            </a:pPr>
            <a:r>
              <a:rPr lang="en-US" sz="2000" b="1" dirty="0">
                <a:solidFill>
                  <a:srgbClr val="2F5597"/>
                </a:solidFill>
                <a:latin typeface="Arial" panose="020B0604020202020204" pitchFamily="34" charset="0"/>
                <a:cs typeface="Times New Roman" panose="02020603050405020304" pitchFamily="18" charset="0"/>
              </a:rPr>
              <a:t> </a:t>
            </a:r>
            <a:r>
              <a:rPr lang="en-US" sz="2200" b="1" dirty="0">
                <a:solidFill>
                  <a:srgbClr val="2F5597"/>
                </a:solidFill>
                <a:latin typeface="Times New Roman" panose="02020603050405020304" pitchFamily="18" charset="0"/>
                <a:cs typeface="Times New Roman" panose="02020603050405020304" pitchFamily="18" charset="0"/>
              </a:rPr>
              <a:t>Calculation</a:t>
            </a:r>
            <a:r>
              <a:rPr lang="en-US"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of bridges for explosive loads.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indent="0">
              <a:lnSpc>
                <a:spcPct val="106000"/>
              </a:lnSpc>
              <a:spcBef>
                <a:spcPts val="0"/>
              </a:spcBef>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Generally, effect o explosive loads on bridges is calculated using hydro-codes, such as LS-DYNA.  The software calculate explosive loads using experiments-based program, such as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ConWep</a:t>
            </a:r>
            <a:r>
              <a:rPr lang="en-US" sz="2200" dirty="0">
                <a:latin typeface="Times New Roman" panose="02020603050405020304" pitchFamily="18" charset="0"/>
                <a:ea typeface="Calibri" panose="020F0502020204030204" pitchFamily="34" charset="0"/>
                <a:cs typeface="Times New Roman" panose="02020603050405020304" pitchFamily="18" charset="0"/>
              </a:rPr>
              <a:t> developed by the US Department of Defense.  An example of calculation of blast loads on bridge girders can be found in </a:t>
            </a:r>
            <a:r>
              <a:rPr lang="en-US" sz="2200" dirty="0">
                <a:latin typeface="Times New Roman" panose="02020603050405020304" pitchFamily="18" charset="0"/>
                <a:ea typeface="Calibri" panose="020F0502020204030204" pitchFamily="34" charset="0"/>
                <a:cs typeface="Times New Roman" panose="02020603050405020304" pitchFamily="18" charset="0"/>
                <a:hlinkClick r:id="rId2"/>
              </a:rPr>
              <a:t>http://fau.digital.flvc.org/islandora/object/fau%3A3459/datastream/OBJ/view/Blast_explosion_resistant_analysis_of_composite_steel_girder_bridge_system.pdf</a:t>
            </a:r>
            <a:r>
              <a:rPr lang="en-US" sz="2200" dirty="0">
                <a:latin typeface="Times New Roman" panose="02020603050405020304" pitchFamily="18" charset="0"/>
                <a:ea typeface="Calibri" panose="020F0502020204030204" pitchFamily="34" charset="0"/>
                <a:cs typeface="Times New Roman" panose="02020603050405020304" pitchFamily="18" charset="0"/>
              </a:rPr>
              <a:t>.</a:t>
            </a:r>
          </a:p>
          <a:p>
            <a:pPr marL="514350" marR="0" indent="0">
              <a:lnSpc>
                <a:spcPct val="106000"/>
              </a:lnSpc>
              <a:spcBef>
                <a:spcPts val="0"/>
              </a:spcBef>
              <a:spcAft>
                <a:spcPts val="800"/>
              </a:spcAft>
              <a:buNone/>
            </a:pP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6000"/>
              </a:lnSpc>
              <a:spcBef>
                <a:spcPts val="0"/>
              </a:spcBef>
              <a:spcAft>
                <a:spcPts val="800"/>
              </a:spcAft>
              <a:buFont typeface="+mj-lt"/>
              <a:buAutoNum type="arabicPeriod" startAt="3"/>
            </a:pPr>
            <a:r>
              <a:rPr lang="en-US"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Ability to reuse the girder structure and structural elements.</a:t>
            </a:r>
            <a:endParaRPr lang="en-US" sz="22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514350" marR="0" indent="0" algn="just">
              <a:lnSpc>
                <a:spcPct val="106000"/>
              </a:lnSpc>
              <a:spcBef>
                <a:spcPts val="0"/>
              </a:spcBef>
              <a:spcAft>
                <a:spcPts val="8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reuse of girder and structural elements after a blast event really depends on the extent of damage.  Girders and structural elements may be reusable if the extent of damage is minimal and they have sufficient capacity to carry expected loads.  Hence, analysis to estimate remaining capacity and estimated loads should be carried out before deciding to reuse.</a:t>
            </a:r>
            <a:endParaRPr lang="en-US" sz="22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6000"/>
              </a:lnSpc>
              <a:spcBef>
                <a:spcPts val="0"/>
              </a:spcBef>
              <a:spcAft>
                <a:spcPts val="800"/>
              </a:spcAft>
              <a:buFont typeface="+mj-lt"/>
              <a:buAutoNum type="arabicPeriod" startAt="4"/>
            </a:pPr>
            <a:r>
              <a:rPr lang="en-US" sz="2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How the strength of concrete changes with distance from the epicenter of the explosion.</a:t>
            </a:r>
          </a:p>
          <a:p>
            <a:pPr marL="461963" marR="0" indent="0" algn="just">
              <a:lnSpc>
                <a:spcPct val="106000"/>
              </a:lnSpc>
              <a:spcBef>
                <a:spcPts val="0"/>
              </a:spcBef>
              <a:spcAft>
                <a:spcPts val="800"/>
              </a:spcAft>
              <a:buNone/>
            </a:pPr>
            <a:r>
              <a:rPr lang="en-US" sz="2200" dirty="0">
                <a:latin typeface="Times New Roman" panose="02020603050405020304" pitchFamily="18" charset="0"/>
                <a:cs typeface="Times New Roman" panose="02020603050405020304" pitchFamily="18" charset="0"/>
              </a:rPr>
              <a:t>The effect of high speed of blast loading is considered in Hydrocodes by including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strain-rate based material strength models.  Strain rate may affect the behavior of concrete.  However, its strength is not directly a function of distance from the center of the explosion.  Strain-rate effect, which may change from the epicenter of blast load may give the impression of blast load dependent strength of concrete.  Generally, increasing distance from the blast center will result in lesser damage to concrete members.</a:t>
            </a:r>
          </a:p>
        </p:txBody>
      </p:sp>
    </p:spTree>
    <p:extLst>
      <p:ext uri="{BB962C8B-B14F-4D97-AF65-F5344CB8AC3E}">
        <p14:creationId xmlns:p14="http://schemas.microsoft.com/office/powerpoint/2010/main" val="173122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1629-6DD3-6560-BF5C-FA22BF93FD51}"/>
              </a:ext>
            </a:extLst>
          </p:cNvPr>
          <p:cNvSpPr>
            <a:spLocks noGrp="1"/>
          </p:cNvSpPr>
          <p:nvPr>
            <p:ph type="title"/>
          </p:nvPr>
        </p:nvSpPr>
        <p:spPr>
          <a:xfrm>
            <a:off x="838200" y="160939"/>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
        <p:nvSpPr>
          <p:cNvPr id="3" name="Content Placeholder 2">
            <a:extLst>
              <a:ext uri="{FF2B5EF4-FFF2-40B4-BE49-F238E27FC236}">
                <a16:creationId xmlns:a16="http://schemas.microsoft.com/office/drawing/2014/main" id="{B5967607-5EC6-A370-2F8B-25DAC4D70950}"/>
              </a:ext>
            </a:extLst>
          </p:cNvPr>
          <p:cNvSpPr>
            <a:spLocks noGrp="1"/>
          </p:cNvSpPr>
          <p:nvPr>
            <p:ph idx="1"/>
          </p:nvPr>
        </p:nvSpPr>
        <p:spPr>
          <a:xfrm>
            <a:off x="838200" y="1083076"/>
            <a:ext cx="10777490" cy="5613985"/>
          </a:xfrm>
        </p:spPr>
        <p:txBody>
          <a:bodyPr>
            <a:noAutofit/>
          </a:bodyPr>
          <a:lstStyle/>
          <a:p>
            <a:pPr marL="342900" marR="0" indent="-342900" algn="just">
              <a:lnSpc>
                <a:spcPct val="106000"/>
              </a:lnSpc>
              <a:spcBef>
                <a:spcPts val="0"/>
              </a:spcBef>
              <a:spcAft>
                <a:spcPts val="800"/>
              </a:spcAft>
              <a:buFont typeface="+mj-lt"/>
              <a:buAutoNum type="arabicPeriod" startAt="5"/>
            </a:pPr>
            <a:r>
              <a:rPr lang="en-US" sz="20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is the peculiarity of the impact of the blast wave on bridges with a metal girder structure?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indent="0" algn="just">
              <a:lnSpc>
                <a:spcPct val="106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Metal member may be more vulnerable to blast load, compared to concrete, due to member size and inertia resistant force. Their failure may be caused because of large plastic deformation and metal rupture.  Significant damage to steel girder may cause collapse of the entire bridge.</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lgn="just">
              <a:lnSpc>
                <a:spcPct val="106000"/>
              </a:lnSpc>
              <a:spcBef>
                <a:spcPts val="0"/>
              </a:spcBef>
              <a:spcAft>
                <a:spcPts val="800"/>
              </a:spcAft>
              <a:buFont typeface="+mj-lt"/>
              <a:buAutoNum type="arabicPeriod" startAt="6"/>
            </a:pPr>
            <a:r>
              <a:rPr lang="en-US" sz="20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Physical and chemical effects of explosive load on concrete, reinforcement.</a:t>
            </a:r>
          </a:p>
          <a:p>
            <a:pPr marL="346075" lvl="1" indent="0" algn="just">
              <a:lnSpc>
                <a:spcPct val="106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Physical effects of explosion on concrete and reinforcement are spalling, breaching and shearing of girders and columns.  A shearing of column or girders (or formation of plastic hinge is the most significant one and can lead to complete or partial collapse of the bridge, depending on the type of bridge (single span versus multiple spans, continuous, etc.).  Chemical effects are long-term and are generally not considered.</a:t>
            </a:r>
            <a:endParaRPr lang="en-US" sz="20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lgn="just">
              <a:lnSpc>
                <a:spcPct val="106000"/>
              </a:lnSpc>
              <a:spcBef>
                <a:spcPts val="0"/>
              </a:spcBef>
              <a:spcAft>
                <a:spcPts val="800"/>
              </a:spcAft>
              <a:buFont typeface="+mj-lt"/>
              <a:buAutoNum type="arabicPeriod" startAt="6"/>
            </a:pPr>
            <a:r>
              <a:rPr lang="en-US" sz="20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Influence of explosion on the condition of foundations.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case of above-deck blast, effect on foundations may not be significant.  However, in case of under-deck explosion, bridge piers may be sheared from the foundation if the blast wave cause significant damage to bridge piers, depending on the distance of blast wave center from the pier. </a:t>
            </a:r>
          </a:p>
        </p:txBody>
      </p:sp>
    </p:spTree>
    <p:extLst>
      <p:ext uri="{BB962C8B-B14F-4D97-AF65-F5344CB8AC3E}">
        <p14:creationId xmlns:p14="http://schemas.microsoft.com/office/powerpoint/2010/main" val="189508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683805-7482-864F-9650-D1E70931B693}"/>
              </a:ext>
            </a:extLst>
          </p:cNvPr>
          <p:cNvSpPr>
            <a:spLocks noGrp="1"/>
          </p:cNvSpPr>
          <p:nvPr>
            <p:ph idx="1"/>
          </p:nvPr>
        </p:nvSpPr>
        <p:spPr>
          <a:xfrm>
            <a:off x="838200" y="1083076"/>
            <a:ext cx="10515600" cy="5613985"/>
          </a:xfrm>
        </p:spPr>
        <p:txBody>
          <a:bodyPr>
            <a:noAutofit/>
          </a:bodyPr>
          <a:lstStyle/>
          <a:p>
            <a:pPr marL="342900" marR="0" indent="-342900">
              <a:lnSpc>
                <a:spcPct val="106000"/>
              </a:lnSpc>
              <a:spcBef>
                <a:spcPts val="0"/>
              </a:spcBef>
              <a:spcAft>
                <a:spcPts val="800"/>
              </a:spcAft>
              <a:buFont typeface="+mj-lt"/>
              <a:buAutoNum type="arabicPeriod" startAt="8"/>
            </a:pPr>
            <a:r>
              <a:rPr lang="en-US" sz="20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methods can be used to obtain reliable data on the condition of structures due to impact?</a:t>
            </a:r>
          </a:p>
          <a:p>
            <a:pPr marL="346075" marR="0" indent="0" algn="just">
              <a:lnSpc>
                <a:spcPct val="106000"/>
              </a:lnSpc>
              <a:spcBef>
                <a:spcPts val="0"/>
              </a:spcBef>
              <a:spcAft>
                <a:spcPts val="800"/>
              </a:spcAft>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Detailed visual inspection can provide first estimate of damage to the bridge.  Safety of the bridge can be determined based on visual inspection data using basic principles of structural inspection: extent of concrete spalling, cracks or shearing of members, plastic hinge formation. For more detailed and reliable information, load testing can be carried out by installing strain or displacement sensors and running a truck of expected loading on the bridge.  If time permissible, modeling using software, such as LS-DYNA where observed damages are incorporated in the model, can also be carried out.</a:t>
            </a:r>
          </a:p>
          <a:p>
            <a:pPr marL="342900" marR="0" indent="-342900">
              <a:lnSpc>
                <a:spcPct val="106000"/>
              </a:lnSpc>
              <a:spcBef>
                <a:spcPts val="0"/>
              </a:spcBef>
              <a:spcAft>
                <a:spcPts val="800"/>
              </a:spcAft>
              <a:buFont typeface="+mj-lt"/>
              <a:buAutoNum type="arabicPeriod" startAt="9"/>
            </a:pPr>
            <a:r>
              <a:rPr lang="en-US" sz="20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documents must be provided to the design organization from the customer before the start of work to ensure safety.</a:t>
            </a:r>
          </a:p>
          <a:p>
            <a:pPr marL="346075" indent="0" algn="just">
              <a:lnSpc>
                <a:spcPct val="106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bridge and all components should be designed to survive blast loads, if the bridge is critical.  Hence, design organization should be provided information regarding importance of the bridge and potential levels and locations of explosion risk to the bridge.  Besides structural countermeasures, bridge can should be protected using measures such as barriers / standoff distance and intelligence.</a:t>
            </a:r>
          </a:p>
        </p:txBody>
      </p:sp>
      <p:sp>
        <p:nvSpPr>
          <p:cNvPr id="4" name="Title 1">
            <a:extLst>
              <a:ext uri="{FF2B5EF4-FFF2-40B4-BE49-F238E27FC236}">
                <a16:creationId xmlns:a16="http://schemas.microsoft.com/office/drawing/2014/main" id="{8A263376-0E4E-BE87-83CA-C692DB23C7B4}"/>
              </a:ext>
            </a:extLst>
          </p:cNvPr>
          <p:cNvSpPr>
            <a:spLocks noGrp="1"/>
          </p:cNvSpPr>
          <p:nvPr>
            <p:ph type="title"/>
          </p:nvPr>
        </p:nvSpPr>
        <p:spPr>
          <a:xfrm>
            <a:off x="838200" y="160939"/>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247353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AEE7F1-AB06-9C0A-CD2C-97F0C14F6274}"/>
              </a:ext>
            </a:extLst>
          </p:cNvPr>
          <p:cNvSpPr>
            <a:spLocks noGrp="1"/>
          </p:cNvSpPr>
          <p:nvPr>
            <p:ph idx="1"/>
          </p:nvPr>
        </p:nvSpPr>
        <p:spPr>
          <a:xfrm>
            <a:off x="594804" y="1017757"/>
            <a:ext cx="11221375" cy="5560596"/>
          </a:xfrm>
        </p:spPr>
        <p:txBody>
          <a:bodyPr>
            <a:normAutofit fontScale="25000" lnSpcReduction="20000"/>
          </a:bodyPr>
          <a:lstStyle/>
          <a:p>
            <a:pPr marL="457200">
              <a:spcBef>
                <a:spcPts val="0"/>
              </a:spcBef>
            </a:pPr>
            <a:endParaRPr lang="en-US" sz="1800" b="1" dirty="0">
              <a:solidFill>
                <a:srgbClr val="2F5597"/>
              </a:solidFill>
              <a:effectLst/>
              <a:latin typeface="Arial" panose="020B0604020202020204" pitchFamily="34" charset="0"/>
              <a:ea typeface="Calibri" panose="020F0502020204030204" pitchFamily="34" charset="0"/>
            </a:endParaRPr>
          </a:p>
          <a:p>
            <a:pPr marL="342900" indent="-342900" algn="just">
              <a:lnSpc>
                <a:spcPct val="106000"/>
              </a:lnSpc>
              <a:spcBef>
                <a:spcPts val="0"/>
              </a:spcBef>
              <a:spcAft>
                <a:spcPts val="800"/>
              </a:spcAft>
              <a:buFont typeface="+mj-lt"/>
              <a:buAutoNum type="arabicPeriod" startAt="10"/>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regulations determine the stability of soils in the explosion zone?</a:t>
            </a:r>
            <a:endParaRPr lang="en-US" sz="72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6075" indent="0" algn="just">
              <a:lnSpc>
                <a:spcPct val="106000"/>
              </a:lnSpc>
              <a:spcBef>
                <a:spcPts val="0"/>
              </a:spcBef>
              <a:spcAft>
                <a:spcPts val="800"/>
              </a:spcAft>
              <a:buNone/>
            </a:pPr>
            <a:r>
              <a:rPr lang="en-US" sz="7200" b="0" i="0" dirty="0">
                <a:solidFill>
                  <a:srgbClr val="000000"/>
                </a:solidFill>
                <a:effectLst/>
                <a:latin typeface="Times New Roman" panose="02020603050405020304" pitchFamily="18" charset="0"/>
                <a:cs typeface="Times New Roman" panose="02020603050405020304" pitchFamily="18" charset="0"/>
              </a:rPr>
              <a:t>High intensity stress waves from ground explosion impact the ground surface and form a crater.  Hence, surface near bridge foundations should be sufficiently  strong and thick to prevent formation of deep crater near bridge foundation.  This can prevent a bridge from collapsing if there is an explosion near bridge foundations.  Some studies have shown that detonation wave destabilized the interior of the soil body, resulting in material failure.  Hence, bridge foundations should be designed for</a:t>
            </a:r>
            <a:r>
              <a:rPr lang="en-US" sz="7200" dirty="0">
                <a:solidFill>
                  <a:srgbClr val="000000"/>
                </a:solidFill>
                <a:latin typeface="Times New Roman" panose="02020603050405020304" pitchFamily="18" charset="0"/>
                <a:cs typeface="Times New Roman" panose="02020603050405020304" pitchFamily="18" charset="0"/>
              </a:rPr>
              <a:t> high stress waves.</a:t>
            </a:r>
          </a:p>
          <a:p>
            <a:pPr marL="342900" indent="-342900" algn="just">
              <a:lnSpc>
                <a:spcPct val="106000"/>
              </a:lnSpc>
              <a:spcBef>
                <a:spcPts val="0"/>
              </a:spcBef>
              <a:spcAft>
                <a:spcPts val="800"/>
              </a:spcAft>
              <a:buFont typeface="+mj-lt"/>
              <a:buAutoNum type="arabicPeriod" startAt="11"/>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And in which cases it is possible to replace a part of a design? What composite materials are used in the restoration of man-made structures?</a:t>
            </a:r>
          </a:p>
          <a:p>
            <a:pPr marL="346075" indent="0" algn="just">
              <a:lnSpc>
                <a:spcPct val="106000"/>
              </a:lnSpc>
              <a:spcBef>
                <a:spcPts val="0"/>
              </a:spcBef>
              <a:spcAft>
                <a:spcPts val="800"/>
              </a:spcAft>
              <a:buNone/>
            </a:pPr>
            <a:r>
              <a:rPr lang="en-US" sz="7200" b="0" i="0" dirty="0">
                <a:solidFill>
                  <a:srgbClr val="000000"/>
                </a:solidFill>
                <a:effectLst/>
                <a:latin typeface="Times New Roman" panose="02020603050405020304" pitchFamily="18" charset="0"/>
                <a:cs typeface="Times New Roman" panose="02020603050405020304" pitchFamily="18" charset="0"/>
              </a:rPr>
              <a:t>If the bridge survived explosion and has not collapsed, but some of its components are damaged, such as pier has spalled, including damage to the core concrete and deck has crater forming, it is possible to replace the pier by a temporary or permanent pier and replace part of the deck.  This decision to replace really depends on field condition and inspection.  Components, such as spalled piers can also be rapidly repaired by materials such as fiber-reinforced plastics (FRP).  Wrapping FRP around a damaged bridge pier and injecting epoxy cement between the FRP and the damaged column can restore the capacity of the pier in relatively shorter amount of time.  Damaged foundation can also be repaired by high strength jet grouting in the soil</a:t>
            </a:r>
            <a:endParaRPr lang="en-US" sz="7200" dirty="0">
              <a:solidFill>
                <a:srgbClr val="2F5597"/>
              </a:solidFill>
              <a:effectLst/>
              <a:latin typeface="Times New Roman" panose="02020603050405020304" pitchFamily="18" charset="0"/>
              <a:ea typeface="Calibri" panose="020F0502020204030204" pitchFamily="34" charset="0"/>
            </a:endParaRPr>
          </a:p>
          <a:p>
            <a:pPr marL="346075" marR="0" indent="-346075" algn="just">
              <a:spcBef>
                <a:spcPts val="0"/>
              </a:spcBef>
              <a:spcAft>
                <a:spcPts val="0"/>
              </a:spcAft>
              <a:buFont typeface="+mj-lt"/>
              <a:buAutoNum type="arabicPeriod" startAt="12"/>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are the measures to increase the resilience of an artificial structure from the effects of an explosive wave?</a:t>
            </a:r>
          </a:p>
          <a:p>
            <a:pPr marL="0" marR="0" indent="0" algn="just">
              <a:spcBef>
                <a:spcPts val="0"/>
              </a:spcBef>
              <a:spcAft>
                <a:spcPts val="0"/>
              </a:spcAft>
              <a:buNone/>
            </a:pP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Resiliency of an artificial structure against blast damage can be increased by </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(1) greater standoff, (2) barriers near bridge piers,  and (3) alternative load paths for girders and other superstructure members.  Bridge components should be designed for elastic behavior for most-probable blast load after consider the effects of standoff distance and barriers.  Wrapping bridge piers by FRP can also improve their resistance against blast loads. </a:t>
            </a:r>
          </a:p>
        </p:txBody>
      </p:sp>
      <p:sp>
        <p:nvSpPr>
          <p:cNvPr id="4" name="Title 1">
            <a:extLst>
              <a:ext uri="{FF2B5EF4-FFF2-40B4-BE49-F238E27FC236}">
                <a16:creationId xmlns:a16="http://schemas.microsoft.com/office/drawing/2014/main" id="{891BB7C4-7202-E26A-47AC-AEE7049D4BD1}"/>
              </a:ext>
            </a:extLst>
          </p:cNvPr>
          <p:cNvSpPr>
            <a:spLocks noGrp="1"/>
          </p:cNvSpPr>
          <p:nvPr>
            <p:ph type="title"/>
          </p:nvPr>
        </p:nvSpPr>
        <p:spPr>
          <a:xfrm>
            <a:off x="838200" y="160939"/>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422842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D11476-5D67-B147-148F-EDBAC91190AB}"/>
              </a:ext>
            </a:extLst>
          </p:cNvPr>
          <p:cNvSpPr>
            <a:spLocks noGrp="1"/>
          </p:cNvSpPr>
          <p:nvPr>
            <p:ph idx="1"/>
          </p:nvPr>
        </p:nvSpPr>
        <p:spPr>
          <a:xfrm>
            <a:off x="337351" y="985421"/>
            <a:ext cx="11567604" cy="5521910"/>
          </a:xfrm>
        </p:spPr>
        <p:txBody>
          <a:bodyPr>
            <a:normAutofit fontScale="25000" lnSpcReduction="20000"/>
          </a:bodyPr>
          <a:lstStyle/>
          <a:p>
            <a:pPr marL="342900" marR="0" indent="-342900" algn="just">
              <a:spcBef>
                <a:spcPts val="0"/>
              </a:spcBef>
              <a:spcAft>
                <a:spcPts val="0"/>
              </a:spcAft>
              <a:buFont typeface="+mj-lt"/>
              <a:buAutoNum type="arabicPeriod" startAt="13"/>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Impact on the underground part of buildings.</a:t>
            </a: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Generally underground part of the building will have lesser impact on the underground part of a building since the soil will absorb shock from explosion and will form a crater in the soil.  There will be effect on underground part of the building if crater depth is close to the top part of the underground part of the building.  However, the building occupants will feel the vibration  from the shock wave on the ground.</a:t>
            </a:r>
          </a:p>
          <a:p>
            <a:pPr marL="284163" marR="0" indent="-284163" algn="just">
              <a:lnSpc>
                <a:spcPct val="106000"/>
              </a:lnSpc>
              <a:spcBef>
                <a:spcPts val="0"/>
              </a:spcBef>
              <a:spcAft>
                <a:spcPts val="800"/>
              </a:spcAft>
              <a:buNone/>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14.</a:t>
            </a:r>
            <a:r>
              <a:rPr lang="en-US" sz="7200"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Is it possible to draw conclusions about the need to restrict or close traffic based on the results of visual inspection, knowing that the building was exposed to the blast wave?</a:t>
            </a: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I am assuming that this is about stopping traffic because of damage to building.  Obviously, part of inspection will be to immediately inspect for debris, which will poser danger to pedestrians and traffic.  Other part wi</a:t>
            </a:r>
            <a:r>
              <a:rPr lang="en-US" sz="7200" dirty="0">
                <a:latin typeface="Times New Roman" panose="02020603050405020304" pitchFamily="18" charset="0"/>
                <a:ea typeface="Calibri" panose="020F0502020204030204" pitchFamily="34" charset="0"/>
                <a:cs typeface="Times New Roman" panose="02020603050405020304" pitchFamily="18" charset="0"/>
              </a:rPr>
              <a:t>ll be to inspect if there is significant damage to the foundation of the building and columns and if there is any sideway sway in the building because of blast.  If these signs are visible, traffic should be stopped.  Inspecting by drones can give good information about lateral sway of the building.</a:t>
            </a:r>
          </a:p>
          <a:p>
            <a:pPr marL="342900" marR="0" indent="-342900" algn="just">
              <a:lnSpc>
                <a:spcPct val="106000"/>
              </a:lnSpc>
              <a:spcBef>
                <a:spcPts val="0"/>
              </a:spcBef>
              <a:spcAft>
                <a:spcPts val="800"/>
              </a:spcAft>
              <a:buFont typeface="+mj-lt"/>
              <a:buAutoNum type="arabicPeriod" startAt="15"/>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The use of reinforcing bandages made of carbon fiber.</a:t>
            </a: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See answers to question number 11.</a:t>
            </a:r>
          </a:p>
          <a:p>
            <a:pPr marL="342900" marR="0" indent="-342900" algn="just">
              <a:lnSpc>
                <a:spcPct val="106000"/>
              </a:lnSpc>
              <a:spcBef>
                <a:spcPts val="0"/>
              </a:spcBef>
              <a:spcAft>
                <a:spcPts val="800"/>
              </a:spcAft>
              <a:buFont typeface="+mj-lt"/>
              <a:buAutoNum type="arabicPeriod" startAt="16"/>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will be the priority in case of damage to the bridge on the verge of complete destruction or restoration? Will there be a preference in full recovery or will they try to recover?</a:t>
            </a:r>
            <a:endParaRPr lang="en-US" sz="7200"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6000"/>
              </a:lnSpc>
              <a:spcBef>
                <a:spcPts val="0"/>
              </a:spcBef>
              <a:spcAft>
                <a:spcPts val="800"/>
              </a:spcAft>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Full recovery of the bridge may take several months.  Depending on the importance of the bridge, partial recovery using deployable bridge technology is advisable if the bridge is urgently needed to mobilize emergency military and rescue vehicles.  US Army Corps of Engineers has been using this technology.</a:t>
            </a:r>
          </a:p>
          <a:p>
            <a:endParaRPr lang="en-US" dirty="0"/>
          </a:p>
        </p:txBody>
      </p:sp>
      <p:sp>
        <p:nvSpPr>
          <p:cNvPr id="4" name="Title 1">
            <a:extLst>
              <a:ext uri="{FF2B5EF4-FFF2-40B4-BE49-F238E27FC236}">
                <a16:creationId xmlns:a16="http://schemas.microsoft.com/office/drawing/2014/main" id="{1746D031-1D5B-F8DF-BFE7-BEB8153F326A}"/>
              </a:ext>
            </a:extLst>
          </p:cNvPr>
          <p:cNvSpPr>
            <a:spLocks noGrp="1"/>
          </p:cNvSpPr>
          <p:nvPr>
            <p:ph type="title"/>
          </p:nvPr>
        </p:nvSpPr>
        <p:spPr>
          <a:xfrm>
            <a:off x="838200" y="63284"/>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119161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303B6-16DD-37BE-6B6C-A7B904728AF1}"/>
              </a:ext>
            </a:extLst>
          </p:cNvPr>
          <p:cNvSpPr>
            <a:spLocks noGrp="1"/>
          </p:cNvSpPr>
          <p:nvPr>
            <p:ph idx="1"/>
          </p:nvPr>
        </p:nvSpPr>
        <p:spPr>
          <a:xfrm>
            <a:off x="316637" y="922137"/>
            <a:ext cx="11558726" cy="5585196"/>
          </a:xfrm>
        </p:spPr>
        <p:txBody>
          <a:bodyPr>
            <a:normAutofit fontScale="25000" lnSpcReduction="20000"/>
          </a:bodyPr>
          <a:lstStyle/>
          <a:p>
            <a:pPr marL="346075" marR="0" indent="-346075">
              <a:lnSpc>
                <a:spcPct val="106000"/>
              </a:lnSpc>
              <a:spcBef>
                <a:spcPts val="0"/>
              </a:spcBef>
              <a:spcAft>
                <a:spcPts val="800"/>
              </a:spcAft>
              <a:buFont typeface="+mj-lt"/>
              <a:buAutoNum type="arabicPeriod" startAt="17"/>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Which elements of the bridge in the first place take the blow from the blast wave?</a:t>
            </a: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nSpc>
                <a:spcPct val="120000"/>
              </a:lnSpc>
              <a:spcBef>
                <a:spcPts val="0"/>
              </a:spcBef>
              <a:spcAft>
                <a:spcPts val="800"/>
              </a:spcAft>
              <a:buNone/>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It depends on the location of blast load.  For above deck explosion, it is obviously the deck and portions above the deck in case of through truss bridges.  In case of under deck blast, it will be piers and superstructure under the bridge.   In case the blast is on the side of the bridge, it may be piers or side girders.</a:t>
            </a:r>
          </a:p>
          <a:p>
            <a:pPr marL="346075" marR="0" indent="-346075">
              <a:spcBef>
                <a:spcPts val="0"/>
              </a:spcBef>
              <a:spcAft>
                <a:spcPts val="0"/>
              </a:spcAft>
              <a:buFont typeface="+mj-lt"/>
              <a:buAutoNum type="arabicPeriod" startAt="18"/>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tools should be used to protect existing and new bridges from the shockwave in the future?</a:t>
            </a:r>
          </a:p>
          <a:p>
            <a:pPr marL="346075" indent="0" algn="just">
              <a:lnSpc>
                <a:spcPct val="120000"/>
              </a:lnSpc>
              <a:spcBef>
                <a:spcPts val="0"/>
              </a:spcBef>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New bridges can be designed, and existing bridges can be retrofitted for blast load effects by modeling in hydrocodes, such as LS-DYNA.  This approach is called hardening.  However, one of the best approaches to minimize damage because of blast loads is through standoff distance and use of barriers to prevent shock waves directly hitting bridge components.  Uplift restrained bearing can be used to prevent decks from uplifting during under-deck explosions.  Guidelines to design and retrofit bridges against blast loads can be found in </a:t>
            </a:r>
            <a:r>
              <a:rPr lang="en-US" sz="7200"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https://onlinepubs.trb.org/onlinepubs/nchrp/nchrp_rpt_645.pdf</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endParaRPr lang="en-US" sz="7200" b="1"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19"/>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The impact of the explosion on the foundations of the building.</a:t>
            </a:r>
            <a:endParaRPr lang="en-US" sz="72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6075" marR="0" indent="0">
              <a:spcBef>
                <a:spcPts val="0"/>
              </a:spcBef>
              <a:spcAft>
                <a:spcPts val="0"/>
              </a:spcAft>
              <a:buNone/>
            </a:pPr>
            <a:endParaRPr lang="en-US" sz="7200" b="1"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0">
              <a:spcBef>
                <a:spcPts val="0"/>
              </a:spcBef>
              <a:spcAft>
                <a:spcPts val="0"/>
              </a:spcAft>
              <a:buNone/>
            </a:pPr>
            <a:r>
              <a:rPr lang="en-US" sz="7200" dirty="0">
                <a:latin typeface="Times New Roman" panose="02020603050405020304" pitchFamily="18" charset="0"/>
                <a:ea typeface="Calibri" panose="020F0502020204030204" pitchFamily="34" charset="0"/>
                <a:cs typeface="Times New Roman" panose="02020603050405020304" pitchFamily="18" charset="0"/>
              </a:rPr>
              <a:t>Please see answer to question 13.</a:t>
            </a:r>
          </a:p>
          <a:p>
            <a:pPr marL="346075" marR="0" indent="0">
              <a:spcBef>
                <a:spcPts val="0"/>
              </a:spcBef>
              <a:spcAft>
                <a:spcPts val="0"/>
              </a:spcAft>
              <a:buNone/>
            </a:pPr>
            <a:endParaRPr lang="en-US" sz="7200" b="1"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spcBef>
                <a:spcPts val="0"/>
              </a:spcBef>
              <a:spcAft>
                <a:spcPts val="0"/>
              </a:spcAft>
              <a:buFont typeface="+mj-lt"/>
              <a:buAutoNum type="arabicPeriod" startAt="20"/>
            </a:pPr>
            <a:r>
              <a:rPr lang="en-US" sz="72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Detection of foundation defects without excavation.</a:t>
            </a:r>
          </a:p>
          <a:p>
            <a:pPr marL="0" marR="0" indent="0">
              <a:spcBef>
                <a:spcPts val="0"/>
              </a:spcBef>
              <a:spcAft>
                <a:spcPts val="0"/>
              </a:spcAft>
              <a:buNone/>
            </a:pPr>
            <a:endParaRPr lang="en-US" sz="72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20000"/>
              </a:lnSpc>
              <a:spcBef>
                <a:spcPts val="0"/>
              </a:spcBef>
              <a:spcAft>
                <a:spcPts val="0"/>
              </a:spcAft>
              <a:buNone/>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It is difficult to detect foundation defects without excavation.  Visual inspection can indicate foundation defects if there are partial or differential settlements in any part of the foundation.  Load rating is another approach.  Foundation movement can be monitoring by loading the bridge with expecte</a:t>
            </a:r>
            <a:r>
              <a:rPr lang="en-US" sz="7200" dirty="0">
                <a:latin typeface="Times New Roman" panose="02020603050405020304" pitchFamily="18" charset="0"/>
                <a:ea typeface="Calibri" panose="020F0502020204030204" pitchFamily="34" charset="0"/>
                <a:cs typeface="Times New Roman" panose="02020603050405020304" pitchFamily="18" charset="0"/>
              </a:rPr>
              <a:t>d level of load.  Any substantial settlement and permanent settlement will point to foundation defects.</a:t>
            </a: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56FB3A42-1144-1180-CBBA-4AE6FC342756}"/>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159103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097EB-BA06-C8A3-5011-E1BE2F8E5390}"/>
              </a:ext>
            </a:extLst>
          </p:cNvPr>
          <p:cNvSpPr>
            <a:spLocks noGrp="1"/>
          </p:cNvSpPr>
          <p:nvPr>
            <p:ph idx="1"/>
          </p:nvPr>
        </p:nvSpPr>
        <p:spPr>
          <a:xfrm>
            <a:off x="461639" y="922137"/>
            <a:ext cx="11319029" cy="5718360"/>
          </a:xfrm>
        </p:spPr>
        <p:txBody>
          <a:bodyPr>
            <a:noAutofit/>
          </a:bodyPr>
          <a:lstStyle/>
          <a:p>
            <a:pPr marL="346075" marR="0" indent="-346075" algn="just">
              <a:spcBef>
                <a:spcPts val="0"/>
              </a:spcBef>
              <a:spcAft>
                <a:spcPts val="0"/>
              </a:spcAft>
              <a:buFont typeface="+mj-lt"/>
              <a:buAutoNum type="arabicPeriod" startAt="21"/>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How does the explosive load affect the change in strength of reinforced concrete?</a:t>
            </a:r>
          </a:p>
          <a:p>
            <a:pPr marL="346075" marR="0" indent="0" algn="just">
              <a:lnSpc>
                <a:spcPct val="100000"/>
              </a:lnSpc>
              <a:spcBef>
                <a:spcPts val="600"/>
              </a:spcBef>
              <a:spcAft>
                <a:spcPts val="6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See answer to Question No. 4.</a:t>
            </a:r>
          </a:p>
          <a:p>
            <a:pPr marL="346075" marR="0" indent="-346075" algn="just">
              <a:spcBef>
                <a:spcPts val="0"/>
              </a:spcBef>
              <a:spcAft>
                <a:spcPts val="0"/>
              </a:spcAft>
              <a:buFont typeface="+mj-lt"/>
              <a:buAutoNum type="arabicPeriod" startAt="22"/>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Taking into account the impact of the blast wave on the adjacent to the damaged areas of the bridge.</a:t>
            </a:r>
          </a:p>
          <a:p>
            <a:pPr marL="346075" marR="0" indent="0" algn="just">
              <a:lnSpc>
                <a:spcPct val="100000"/>
              </a:lnSpc>
              <a:spcBef>
                <a:spcPts val="600"/>
              </a:spcBef>
              <a:spcAft>
                <a:spcPts val="600"/>
              </a:spcAft>
              <a:buNone/>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Damage can be assessed through detailed visual inspection.</a:t>
            </a:r>
          </a:p>
          <a:p>
            <a:pPr marL="346075" marR="0" indent="-346075" algn="just">
              <a:spcBef>
                <a:spcPts val="0"/>
              </a:spcBef>
              <a:spcAft>
                <a:spcPts val="0"/>
              </a:spcAft>
              <a:buFont typeface="+mj-lt"/>
              <a:buAutoNum type="arabicPeriod" startAt="23"/>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How to find out if the demining of this object was carried out?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0000"/>
              </a:lnSpc>
              <a:spcBef>
                <a:spcPts val="60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am not qualified to answer this question if it pertains to removal of mines.</a:t>
            </a:r>
          </a:p>
          <a:p>
            <a:pPr marL="346075" marR="0" indent="-346075" algn="just">
              <a:spcBef>
                <a:spcPts val="0"/>
              </a:spcBef>
              <a:spcAft>
                <a:spcPts val="0"/>
              </a:spcAft>
              <a:buFont typeface="+mj-lt"/>
              <a:buAutoNum type="arabicPeriod" startAt="24"/>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How to identify the impact on the foundations of the consequences of damage, and their classification?</a:t>
            </a:r>
          </a:p>
          <a:p>
            <a:pPr marL="346075" marR="0" indent="0" algn="just">
              <a:lnSpc>
                <a:spcPct val="100000"/>
              </a:lnSpc>
              <a:spcBef>
                <a:spcPts val="600"/>
              </a:spcBef>
              <a:spcAft>
                <a:spcPts val="600"/>
              </a:spcAft>
              <a:buNone/>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answers to questions 7 and 10.</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346075" algn="just">
              <a:spcBef>
                <a:spcPts val="0"/>
              </a:spcBef>
              <a:spcAft>
                <a:spcPts val="0"/>
              </a:spcAft>
              <a:buFont typeface="+mj-lt"/>
              <a:buAutoNum type="arabicPeriod" startAt="25"/>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Temporary symbiosis of steel structures with reinforced concrete.</a:t>
            </a:r>
            <a:endParaRPr lang="en-US" sz="1800" b="1" dirty="0">
              <a:solidFill>
                <a:srgbClr val="2F5597"/>
              </a:solidFill>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lnSpc>
                <a:spcPct val="100000"/>
              </a:lnSpc>
              <a:spcBef>
                <a:spcPts val="60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am assuming this question pertains to composite connection between the deck and steel girders.  Generally, a bridge with composite deck will be more resistant to blast load because both the deck and girder masses will act jointly to resist blast load and local failure in one of the girders may not cause complete collapse of the bridge.</a:t>
            </a:r>
          </a:p>
          <a:p>
            <a:pPr marL="342900" marR="0" indent="-342900" algn="just">
              <a:spcBef>
                <a:spcPts val="0"/>
              </a:spcBef>
              <a:spcAft>
                <a:spcPts val="0"/>
              </a:spcAft>
              <a:buFont typeface="+mj-lt"/>
              <a:buAutoNum type="arabicPeriod" startAt="26"/>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The difference in the survey of ordinary bridges and bridges damaged by explosions.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spcBef>
                <a:spcPts val="0"/>
              </a:spcBef>
              <a:spcAft>
                <a:spcPts val="0"/>
              </a:spcAft>
              <a:buNone/>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 ordinary bridge may not need detailed visual inspection.  However, a bridge damaged by blast loads may require detailed visual and hands on inspection to determine if the bridge can carry vehicles.  Suitability of a blast damaged bridge in carrying certain military / vehicle load can be ascertained by loading the bridge by that load and measuring the resulting deflection.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27.</a:t>
            </a:r>
            <a:r>
              <a:rPr lang="en-US" sz="1800"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solidFill>
                  <a:srgbClr val="2F5597"/>
                </a:solidFill>
                <a:effectLst/>
                <a:latin typeface="Times New Roman" panose="02020603050405020304" pitchFamily="18" charset="0"/>
                <a:ea typeface="Calibri" panose="020F0502020204030204" pitchFamily="34" charset="0"/>
                <a:cs typeface="Times New Roman" panose="02020603050405020304" pitchFamily="18" charset="0"/>
              </a:rPr>
              <a:t>What calculations need to be made to determine the impact of an explosive load?</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346075" marR="0" indent="0" algn="just">
              <a:spcBef>
                <a:spcPts val="0"/>
              </a:spcBef>
              <a:spcAft>
                <a:spcPts val="0"/>
              </a:spcAft>
              <a:buNone/>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See answer to Questions 1 and 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F066D8AB-F7AF-429B-5020-73871F4FF4FE}"/>
              </a:ext>
            </a:extLst>
          </p:cNvPr>
          <p:cNvSpPr>
            <a:spLocks noGrp="1"/>
          </p:cNvSpPr>
          <p:nvPr>
            <p:ph type="title"/>
          </p:nvPr>
        </p:nvSpPr>
        <p:spPr>
          <a:xfrm>
            <a:off x="838200" y="0"/>
            <a:ext cx="10515600" cy="922137"/>
          </a:xfrm>
        </p:spPr>
        <p:txBody>
          <a:bodyPr>
            <a:normAutofit fontScale="90000"/>
          </a:bodyPr>
          <a:lstStyle/>
          <a:p>
            <a:pPr algn="r"/>
            <a:r>
              <a:rPr lang="en-US" dirty="0"/>
              <a:t>Answers to Questions on Blast Load on Bridges</a:t>
            </a:r>
            <a:br>
              <a:rPr lang="en-US" dirty="0"/>
            </a:br>
            <a:r>
              <a:rPr lang="en-US" sz="2700" dirty="0"/>
              <a:t>Ukraine Ministry of Transportation </a:t>
            </a:r>
          </a:p>
        </p:txBody>
      </p:sp>
    </p:spTree>
    <p:extLst>
      <p:ext uri="{BB962C8B-B14F-4D97-AF65-F5344CB8AC3E}">
        <p14:creationId xmlns:p14="http://schemas.microsoft.com/office/powerpoint/2010/main" val="73409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10162</TotalTime>
  <Words>3254</Words>
  <Application>Microsoft Office PowerPoint</Application>
  <PresentationFormat>Widescreen</PresentationFormat>
  <Paragraphs>123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Answers to Questions on Blast Load on Bridges</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lpstr>Answers to Questions on Blast Load on Bridges Ukraine Ministry of Transportation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Anil Agrawal</dc:creator>
  <cp:lastModifiedBy>Anil Agrawal</cp:lastModifiedBy>
  <cp:revision>8</cp:revision>
  <dcterms:created xsi:type="dcterms:W3CDTF">2022-05-18T13:52:36Z</dcterms:created>
  <dcterms:modified xsi:type="dcterms:W3CDTF">2022-05-31T04:58:08Z</dcterms:modified>
</cp:coreProperties>
</file>