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65" r:id="rId3"/>
    <p:sldId id="258" r:id="rId4"/>
    <p:sldId id="268" r:id="rId5"/>
    <p:sldId id="312" r:id="rId6"/>
    <p:sldId id="310" r:id="rId7"/>
    <p:sldId id="280" r:id="rId8"/>
    <p:sldId id="311" r:id="rId9"/>
    <p:sldId id="262" r:id="rId10"/>
    <p:sldId id="273" r:id="rId11"/>
  </p:sldIdLst>
  <p:sldSz cx="9144000" cy="5143500" type="screen16x9"/>
  <p:notesSz cx="6858000" cy="9144000"/>
  <p:embeddedFontLst>
    <p:embeddedFont>
      <p:font typeface="Assistant" panose="020B0604020202020204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legrey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40F22-BF5F-489C-A7C9-8E33BDD49C00}">
  <a:tblStyle styleId="{91240F22-BF5F-489C-A7C9-8E33BDD49C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8744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5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d362d286f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d362d286f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01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25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362d286f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362d286f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84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362d286f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362d286f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79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24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99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54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45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508200" y="2871425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994425" y="-1592550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0000" y="1487950"/>
            <a:ext cx="77040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Alegreya"/>
                <a:ea typeface="Alegreya"/>
                <a:cs typeface="Alegreya"/>
                <a:sym typeface="Alegrey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0000" y="37479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-1844298" y="3361647"/>
            <a:ext cx="3657600" cy="36576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3"/>
          <p:cNvSpPr/>
          <p:nvPr/>
        </p:nvSpPr>
        <p:spPr>
          <a:xfrm>
            <a:off x="7314378" y="-1822922"/>
            <a:ext cx="3657600" cy="36576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10800000" flipH="1">
            <a:off x="-1508200" y="-1592550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6994425" y="2871425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 rot="10800000">
            <a:off x="6994425" y="-1592550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 rot="10800000">
            <a:off x="-1508200" y="2871425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20000" y="4030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rot="10800000" flipH="1">
            <a:off x="-1844298" y="-1839847"/>
            <a:ext cx="3657600" cy="36576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 flipH="1">
            <a:off x="7314378" y="3344722"/>
            <a:ext cx="3657600" cy="36576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1566000" y="2295150"/>
            <a:ext cx="4572000" cy="45720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138000" y="-1769800"/>
            <a:ext cx="4572000" cy="45720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1864342"/>
            <a:ext cx="2464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20000" y="2208863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3"/>
          </p:nvPr>
        </p:nvSpPr>
        <p:spPr>
          <a:xfrm>
            <a:off x="3339746" y="1864342"/>
            <a:ext cx="2464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4" hasCustomPrompt="1"/>
          </p:nvPr>
        </p:nvSpPr>
        <p:spPr>
          <a:xfrm>
            <a:off x="3339746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5"/>
          </p:nvPr>
        </p:nvSpPr>
        <p:spPr>
          <a:xfrm>
            <a:off x="3339746" y="2208863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6"/>
          </p:nvPr>
        </p:nvSpPr>
        <p:spPr>
          <a:xfrm>
            <a:off x="3337500" y="3710267"/>
            <a:ext cx="24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7" hasCustomPrompt="1"/>
          </p:nvPr>
        </p:nvSpPr>
        <p:spPr>
          <a:xfrm>
            <a:off x="33375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8"/>
          </p:nvPr>
        </p:nvSpPr>
        <p:spPr>
          <a:xfrm>
            <a:off x="3337500" y="4054788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9"/>
          </p:nvPr>
        </p:nvSpPr>
        <p:spPr>
          <a:xfrm>
            <a:off x="5955000" y="3710267"/>
            <a:ext cx="24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13" hasCustomPrompt="1"/>
          </p:nvPr>
        </p:nvSpPr>
        <p:spPr>
          <a:xfrm>
            <a:off x="59550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4"/>
          </p:nvPr>
        </p:nvSpPr>
        <p:spPr>
          <a:xfrm>
            <a:off x="5955000" y="4054788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15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17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 flipH="1">
            <a:off x="6969763" y="2871425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 flipH="1">
            <a:off x="-1532862" y="-1592550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0" y="3640250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719950" y="971350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-1844298" y="3344722"/>
            <a:ext cx="3657600" cy="36576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314378" y="-1839847"/>
            <a:ext cx="3657600" cy="36576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3911775" y="2238250"/>
            <a:ext cx="41148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4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LANK_1_1_1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858150" y="3597588"/>
            <a:ext cx="2163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1858150" y="3978588"/>
            <a:ext cx="216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2"/>
          </p:nvPr>
        </p:nvSpPr>
        <p:spPr>
          <a:xfrm>
            <a:off x="5122853" y="3597588"/>
            <a:ext cx="2163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3"/>
          </p:nvPr>
        </p:nvSpPr>
        <p:spPr>
          <a:xfrm>
            <a:off x="5122853" y="3978588"/>
            <a:ext cx="216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2" name="Google Shape;162;p26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59" r:id="rId4"/>
    <p:sldLayoutId id="2147483663" r:id="rId5"/>
    <p:sldLayoutId id="2147483664" r:id="rId6"/>
    <p:sldLayoutId id="2147483670" r:id="rId7"/>
    <p:sldLayoutId id="2147483672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ctrTitle"/>
          </p:nvPr>
        </p:nvSpPr>
        <p:spPr>
          <a:xfrm>
            <a:off x="209638" y="1292557"/>
            <a:ext cx="8123963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6000" dirty="0" err="1"/>
              <a:t>Соціально-філософські</a:t>
            </a:r>
            <a:r>
              <a:rPr lang="ru-RU" sz="6000" dirty="0"/>
              <a:t> </a:t>
            </a:r>
            <a:r>
              <a:rPr lang="ru-RU" sz="6000" dirty="0" err="1"/>
              <a:t>ідеї</a:t>
            </a:r>
            <a:r>
              <a:rPr lang="ru-RU" sz="6000" dirty="0"/>
              <a:t> </a:t>
            </a:r>
            <a:r>
              <a:rPr lang="ru-RU" sz="6000" dirty="0" err="1"/>
              <a:t>Конституції</a:t>
            </a:r>
            <a:r>
              <a:rPr lang="ru-RU" sz="6000" dirty="0"/>
              <a:t> </a:t>
            </a:r>
            <a:r>
              <a:rPr lang="ru-RU" sz="6000" dirty="0" err="1"/>
              <a:t>Пилипа</a:t>
            </a:r>
            <a:r>
              <a:rPr lang="ru-RU" sz="6000" dirty="0"/>
              <a:t> </a:t>
            </a:r>
            <a:r>
              <a:rPr lang="ru-RU" sz="6000" dirty="0" smtClean="0"/>
              <a:t>Орлика</a:t>
            </a:r>
            <a:br>
              <a:rPr lang="ru-RU" sz="6000" dirty="0" smtClean="0"/>
            </a:br>
            <a:r>
              <a:rPr lang="ru-RU" sz="1800" dirty="0" err="1" smtClean="0"/>
              <a:t>Аліна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Дараган</a:t>
            </a:r>
            <a:r>
              <a:rPr lang="ru-RU" sz="1800" dirty="0" smtClean="0"/>
              <a:t> – студентка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101-ПАМЛ-Д20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Науковий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керівник</a:t>
            </a:r>
            <a:r>
              <a:rPr lang="ru-RU" sz="1800" dirty="0" smtClean="0"/>
              <a:t> – Толстов І.В., </a:t>
            </a:r>
            <a:r>
              <a:rPr lang="ru-RU" sz="1800" dirty="0" err="1" smtClean="0"/>
              <a:t>завідувач</a:t>
            </a:r>
            <a:r>
              <a:rPr lang="ru-RU" sz="1800" dirty="0" smtClean="0"/>
              <a:t> </a:t>
            </a:r>
            <a:r>
              <a:rPr lang="ru-RU" sz="1800" dirty="0" err="1" smtClean="0"/>
              <a:t>кафедри</a:t>
            </a:r>
            <a:r>
              <a:rPr lang="ru-RU" sz="1800" dirty="0" smtClean="0"/>
              <a:t> </a:t>
            </a:r>
            <a:r>
              <a:rPr lang="ru-RU" sz="1800" dirty="0" err="1" smtClean="0"/>
              <a:t>філософії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соціології</a:t>
            </a:r>
            <a:r>
              <a:rPr lang="ru-RU" sz="1800" dirty="0" smtClean="0"/>
              <a:t>, доцент.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sz="6000" dirty="0"/>
          </a:p>
        </p:txBody>
      </p:sp>
      <p:cxnSp>
        <p:nvCxnSpPr>
          <p:cNvPr id="235" name="Google Shape;235;p38"/>
          <p:cNvCxnSpPr/>
          <p:nvPr/>
        </p:nvCxnSpPr>
        <p:spPr>
          <a:xfrm>
            <a:off x="720000" y="3986937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7997">
            <a:off x="6822181" y="2861072"/>
            <a:ext cx="825835" cy="8120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5"/>
          <p:cNvSpPr txBox="1">
            <a:spLocks noGrp="1"/>
          </p:cNvSpPr>
          <p:nvPr>
            <p:ph type="title"/>
          </p:nvPr>
        </p:nvSpPr>
        <p:spPr>
          <a:xfrm>
            <a:off x="867636" y="26384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dirty="0" smtClean="0"/>
              <a:t>Дякую </a:t>
            </a:r>
            <a:r>
              <a:rPr lang="uk-UA" sz="6000" b="1" smtClean="0"/>
              <a:t>за увагу!</a:t>
            </a:r>
            <a:endParaRPr sz="6000" b="1"/>
          </a:p>
        </p:txBody>
      </p:sp>
      <p:cxnSp>
        <p:nvCxnSpPr>
          <p:cNvPr id="584" name="Google Shape;584;p55"/>
          <p:cNvCxnSpPr/>
          <p:nvPr/>
        </p:nvCxnSpPr>
        <p:spPr>
          <a:xfrm>
            <a:off x="718200" y="539994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55"/>
          <p:cNvCxnSpPr/>
          <p:nvPr/>
        </p:nvCxnSpPr>
        <p:spPr>
          <a:xfrm>
            <a:off x="718200" y="4603494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Що це за документ?</a:t>
            </a:r>
            <a:endParaRPr/>
          </a:p>
        </p:txBody>
      </p:sp>
      <p:sp>
        <p:nvSpPr>
          <p:cNvPr id="405" name="Google Shape;405;p47"/>
          <p:cNvSpPr txBox="1">
            <a:spLocks noGrp="1"/>
          </p:cNvSpPr>
          <p:nvPr>
            <p:ph type="subTitle" idx="1"/>
          </p:nvPr>
        </p:nvSpPr>
        <p:spPr>
          <a:xfrm>
            <a:off x="4572000" y="1916781"/>
            <a:ext cx="4710732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uk-UA" sz="2400" dirty="0"/>
              <a:t>«Пакти і Конституції законів і вольностей Війська </a:t>
            </a:r>
            <a:r>
              <a:rPr lang="uk-UA" sz="2400" dirty="0" smtClean="0"/>
              <a:t>Запорізького». Спроба досягнення української незалежності.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1" y="1831056"/>
            <a:ext cx="3451378" cy="224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 idx="2"/>
          </p:nvPr>
        </p:nvSpPr>
        <p:spPr>
          <a:xfrm>
            <a:off x="720000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subTitle" idx="1"/>
          </p:nvPr>
        </p:nvSpPr>
        <p:spPr>
          <a:xfrm>
            <a:off x="238423" y="1836309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Суперечності між владою гетьмана та старшинською верхівкою</a:t>
            </a:r>
            <a:endParaRPr dirty="0"/>
          </a:p>
        </p:txBody>
      </p:sp>
      <p:sp>
        <p:nvSpPr>
          <p:cNvPr id="273" name="Google Shape;273;p40"/>
          <p:cNvSpPr txBox="1">
            <a:spLocks noGrp="1"/>
          </p:cNvSpPr>
          <p:nvPr>
            <p:ph type="title" idx="4"/>
          </p:nvPr>
        </p:nvSpPr>
        <p:spPr>
          <a:xfrm>
            <a:off x="3339746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74" name="Google Shape;274;p40"/>
          <p:cNvSpPr txBox="1">
            <a:spLocks noGrp="1"/>
          </p:cNvSpPr>
          <p:nvPr>
            <p:ph type="subTitle" idx="5"/>
          </p:nvPr>
        </p:nvSpPr>
        <p:spPr>
          <a:xfrm>
            <a:off x="3334050" y="1838378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Імперські зазіхання Московії</a:t>
            </a:r>
            <a:endParaRPr dirty="0"/>
          </a:p>
        </p:txBody>
      </p:sp>
      <p:sp>
        <p:nvSpPr>
          <p:cNvPr id="276" name="Google Shape;276;p40"/>
          <p:cNvSpPr txBox="1">
            <a:spLocks noGrp="1"/>
          </p:cNvSpPr>
          <p:nvPr>
            <p:ph type="title" idx="7"/>
          </p:nvPr>
        </p:nvSpPr>
        <p:spPr>
          <a:xfrm>
            <a:off x="33375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subTitle" idx="8"/>
          </p:nvPr>
        </p:nvSpPr>
        <p:spPr>
          <a:xfrm>
            <a:off x="3329550" y="3750267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uk-UA" dirty="0"/>
              <a:t>Ненадійність підтримки інтересів з боку Росії, Польщі, Стамбула та Бахчисараю</a:t>
            </a:r>
            <a:endParaRPr lang="en-US" dirty="0"/>
          </a:p>
          <a:p>
            <a:pPr marL="0" lvl="0" indent="0"/>
            <a:endParaRPr dirty="0"/>
          </a:p>
        </p:txBody>
      </p:sp>
      <p:sp>
        <p:nvSpPr>
          <p:cNvPr id="279" name="Google Shape;279;p40"/>
          <p:cNvSpPr txBox="1">
            <a:spLocks noGrp="1"/>
          </p:cNvSpPr>
          <p:nvPr>
            <p:ph type="title" idx="13"/>
          </p:nvPr>
        </p:nvSpPr>
        <p:spPr>
          <a:xfrm>
            <a:off x="59550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14"/>
          </p:nvPr>
        </p:nvSpPr>
        <p:spPr>
          <a:xfrm>
            <a:off x="5945400" y="3750267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Соціальний та політичний розкол у суспільстві</a:t>
            </a:r>
            <a:endParaRPr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title" idx="15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Підстави створення</a:t>
            </a:r>
            <a:endParaRPr/>
          </a:p>
        </p:txBody>
      </p:sp>
      <p:cxnSp>
        <p:nvCxnSpPr>
          <p:cNvPr id="282" name="Google Shape;282;p40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Філософські основи Конституції</a:t>
            </a:r>
            <a:endParaRPr dirty="0"/>
          </a:p>
        </p:txBody>
      </p:sp>
      <p:sp>
        <p:nvSpPr>
          <p:cNvPr id="457" name="Google Shape;457;p50"/>
          <p:cNvSpPr txBox="1">
            <a:spLocks noGrp="1"/>
          </p:cNvSpPr>
          <p:nvPr>
            <p:ph type="subTitle" idx="4294967295"/>
          </p:nvPr>
        </p:nvSpPr>
        <p:spPr>
          <a:xfrm>
            <a:off x="294327" y="3454051"/>
            <a:ext cx="441790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uk-UA" sz="2400" dirty="0" smtClean="0"/>
              <a:t>Ідеї Києво-Могилянської академії.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972" y="1159706"/>
            <a:ext cx="2629951" cy="126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885" y="2691328"/>
            <a:ext cx="1616124" cy="1909965"/>
          </a:xfrm>
          <a:prstGeom prst="ellipse">
            <a:avLst/>
          </a:prstGeom>
        </p:spPr>
      </p:pic>
      <p:sp>
        <p:nvSpPr>
          <p:cNvPr id="13" name="Google Shape;457;p50"/>
          <p:cNvSpPr txBox="1">
            <a:spLocks/>
          </p:cNvSpPr>
          <p:nvPr/>
        </p:nvSpPr>
        <p:spPr>
          <a:xfrm>
            <a:off x="294327" y="1619183"/>
            <a:ext cx="470812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285750" indent="-285750">
              <a:spcAft>
                <a:spcPts val="1600"/>
              </a:spcAft>
            </a:pPr>
            <a:r>
              <a:rPr lang="uk-UA" sz="2400" b="1" dirty="0" smtClean="0"/>
              <a:t>1694</a:t>
            </a:r>
            <a:r>
              <a:rPr lang="uk-UA" sz="2400" dirty="0" smtClean="0"/>
              <a:t> – П. Орлик закінчив Києво-Могилянську академію.</a:t>
            </a:r>
            <a:endParaRPr lang="uk-UA" sz="2400" dirty="0"/>
          </a:p>
        </p:txBody>
      </p:sp>
      <p:sp>
        <p:nvSpPr>
          <p:cNvPr id="14" name="Google Shape;457;p50"/>
          <p:cNvSpPr txBox="1">
            <a:spLocks/>
          </p:cNvSpPr>
          <p:nvPr/>
        </p:nvSpPr>
        <p:spPr>
          <a:xfrm>
            <a:off x="5365057" y="2371228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 smtClean="0"/>
              <a:t> Києво-Могилянська </a:t>
            </a:r>
            <a:r>
              <a:rPr lang="uk-UA" b="1" dirty="0"/>
              <a:t>а</a:t>
            </a:r>
            <a:r>
              <a:rPr lang="uk-UA" b="1" dirty="0" smtClean="0"/>
              <a:t>кадемія</a:t>
            </a:r>
            <a:endParaRPr lang="uk-UA" b="1" dirty="0"/>
          </a:p>
        </p:txBody>
      </p:sp>
      <p:sp>
        <p:nvSpPr>
          <p:cNvPr id="15" name="Google Shape;457;p50"/>
          <p:cNvSpPr txBox="1">
            <a:spLocks/>
          </p:cNvSpPr>
          <p:nvPr/>
        </p:nvSpPr>
        <p:spPr>
          <a:xfrm>
            <a:off x="5871971" y="4601293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 smtClean="0"/>
              <a:t> Стефан Яворський</a:t>
            </a:r>
            <a:endParaRPr lang="uk-UA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Філософські основи Конституції</a:t>
            </a:r>
            <a:endParaRPr dirty="0"/>
          </a:p>
        </p:txBody>
      </p:sp>
      <p:sp>
        <p:nvSpPr>
          <p:cNvPr id="457" name="Google Shape;457;p50"/>
          <p:cNvSpPr txBox="1">
            <a:spLocks noGrp="1"/>
          </p:cNvSpPr>
          <p:nvPr>
            <p:ph type="subTitle" idx="4294967295"/>
          </p:nvPr>
        </p:nvSpPr>
        <p:spPr>
          <a:xfrm>
            <a:off x="465775" y="1523770"/>
            <a:ext cx="441790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uk-UA" sz="2000" dirty="0" smtClean="0"/>
              <a:t>Ідея поділу влади на законодавчу, виконавчу та судову.</a:t>
            </a:r>
            <a:endParaRPr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996" y="1843870"/>
            <a:ext cx="1625403" cy="191344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980" y="1814743"/>
            <a:ext cx="1604095" cy="1971701"/>
          </a:xfrm>
          <a:prstGeom prst="rect">
            <a:avLst/>
          </a:prstGeom>
        </p:spPr>
      </p:pic>
      <p:sp>
        <p:nvSpPr>
          <p:cNvPr id="11" name="Google Shape;457;p50"/>
          <p:cNvSpPr txBox="1">
            <a:spLocks/>
          </p:cNvSpPr>
          <p:nvPr/>
        </p:nvSpPr>
        <p:spPr>
          <a:xfrm>
            <a:off x="5182183" y="3786444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 smtClean="0"/>
              <a:t> Шарль Монтеск’є</a:t>
            </a:r>
            <a:endParaRPr lang="uk-UA" b="1" dirty="0"/>
          </a:p>
        </p:txBody>
      </p:sp>
      <p:sp>
        <p:nvSpPr>
          <p:cNvPr id="12" name="Google Shape;457;p50"/>
          <p:cNvSpPr txBox="1">
            <a:spLocks/>
          </p:cNvSpPr>
          <p:nvPr/>
        </p:nvSpPr>
        <p:spPr>
          <a:xfrm>
            <a:off x="7227677" y="3786444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 smtClean="0"/>
              <a:t> Джон Локк</a:t>
            </a:r>
            <a:endParaRPr lang="uk-UA" b="1" dirty="0"/>
          </a:p>
        </p:txBody>
      </p:sp>
      <p:sp>
        <p:nvSpPr>
          <p:cNvPr id="16" name="Google Shape;457;p50"/>
          <p:cNvSpPr txBox="1">
            <a:spLocks/>
          </p:cNvSpPr>
          <p:nvPr/>
        </p:nvSpPr>
        <p:spPr>
          <a:xfrm>
            <a:off x="465776" y="3117119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285750" indent="-285750">
              <a:spcAft>
                <a:spcPts val="1600"/>
              </a:spcAft>
            </a:pPr>
            <a:r>
              <a:rPr lang="ru-RU" sz="2000" dirty="0" err="1" smtClean="0"/>
              <a:t>Ідеї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філософа</a:t>
            </a:r>
            <a:r>
              <a:rPr lang="ru-RU" sz="2000" dirty="0" smtClean="0"/>
              <a:t> Дж. Локка</a:t>
            </a:r>
            <a:r>
              <a:rPr lang="en-US" sz="2000" dirty="0" smtClean="0"/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«Два трактати про державне правління»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права на свободу, </a:t>
            </a:r>
            <a:r>
              <a:rPr lang="ru-RU" sz="2000" dirty="0" err="1" smtClean="0"/>
              <a:t>рівність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власність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2821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Соціальні підходи</a:t>
            </a:r>
            <a:endParaRPr/>
          </a:p>
        </p:txBody>
      </p:sp>
      <p:sp>
        <p:nvSpPr>
          <p:cNvPr id="732" name="Google Shape;732;p62"/>
          <p:cNvSpPr txBox="1">
            <a:spLocks noGrp="1"/>
          </p:cNvSpPr>
          <p:nvPr>
            <p:ph type="title"/>
          </p:nvPr>
        </p:nvSpPr>
        <p:spPr>
          <a:xfrm>
            <a:off x="-164616" y="1323844"/>
            <a:ext cx="22253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Гетьман</a:t>
            </a:r>
            <a:endParaRPr b="1" dirty="0"/>
          </a:p>
        </p:txBody>
      </p:sp>
      <p:sp>
        <p:nvSpPr>
          <p:cNvPr id="733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174821" y="1781044"/>
            <a:ext cx="4688123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sz="1600" b="1"/>
              <a:t>Зобов’язання:</a:t>
            </a:r>
            <a:r>
              <a:rPr lang="uk-UA" sz="1600"/>
              <a:t> спостерігати, щоб посполитам і звичайним козакам не чинилось утисків та надмірних поборів.</a:t>
            </a:r>
            <a:endParaRPr lang="en-US" sz="1600"/>
          </a:p>
          <a:p>
            <a:pPr algn="l"/>
            <a:r>
              <a:rPr lang="uk-UA" sz="1600" b="1"/>
              <a:t>Не мав права: </a:t>
            </a:r>
            <a:r>
              <a:rPr lang="uk-UA" sz="1600"/>
              <a:t>зазіхання на військовий скарб та надходження до військової скарбниці, його використання задля себе та власної користі.</a:t>
            </a:r>
            <a:endParaRPr lang="en-US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69" y="1420826"/>
            <a:ext cx="2964358" cy="25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Соціальні підходи</a:t>
            </a:r>
            <a:endParaRPr/>
          </a:p>
        </p:txBody>
      </p:sp>
      <p:sp>
        <p:nvSpPr>
          <p:cNvPr id="732" name="Google Shape;732;p62"/>
          <p:cNvSpPr txBox="1">
            <a:spLocks noGrp="1"/>
          </p:cNvSpPr>
          <p:nvPr>
            <p:ph type="title"/>
          </p:nvPr>
        </p:nvSpPr>
        <p:spPr>
          <a:xfrm>
            <a:off x="84765" y="1323844"/>
            <a:ext cx="22253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Підскарбій</a:t>
            </a:r>
            <a:endParaRPr b="1" dirty="0"/>
          </a:p>
        </p:txBody>
      </p:sp>
      <p:sp>
        <p:nvSpPr>
          <p:cNvPr id="733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174821" y="1781043"/>
            <a:ext cx="8352652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b="1" dirty="0"/>
              <a:t>Зобов’язання:</a:t>
            </a:r>
            <a:r>
              <a:rPr lang="uk-UA" dirty="0"/>
              <a:t> піклування про скарбницю та її доходи, використовувати її у громадських потребах.</a:t>
            </a:r>
            <a:endParaRPr lang="en-US" dirty="0"/>
          </a:p>
          <a:p>
            <a:pPr algn="l"/>
            <a:r>
              <a:rPr lang="uk-UA" b="1"/>
              <a:t>Не мав права: </a:t>
            </a:r>
            <a:r>
              <a:rPr lang="uk-UA"/>
              <a:t>використовувати гроші державної скарбниці задля себе.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732;p62"/>
          <p:cNvSpPr txBox="1">
            <a:spLocks noGrp="1"/>
          </p:cNvSpPr>
          <p:nvPr>
            <p:ph type="title"/>
          </p:nvPr>
        </p:nvSpPr>
        <p:spPr>
          <a:xfrm>
            <a:off x="313365" y="2527897"/>
            <a:ext cx="572029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b="1" dirty="0"/>
              <a:t>Військові та посполиті </a:t>
            </a:r>
            <a:r>
              <a:rPr lang="uk-UA" b="1" dirty="0" smtClean="0"/>
              <a:t>урядовці</a:t>
            </a:r>
            <a:endParaRPr b="1" dirty="0"/>
          </a:p>
        </p:txBody>
      </p:sp>
      <p:sp>
        <p:nvSpPr>
          <p:cNvPr id="15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313365" y="2985097"/>
            <a:ext cx="8352652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uk-UA" b="1"/>
              <a:t>Не мали права:</a:t>
            </a:r>
            <a:r>
              <a:rPr lang="uk-UA"/>
              <a:t> залучати до приватних робіт та панщини посполитих людей та козаків, які не є їхніми слугами.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732;p62"/>
          <p:cNvSpPr txBox="1">
            <a:spLocks noGrp="1"/>
          </p:cNvSpPr>
          <p:nvPr>
            <p:ph type="title"/>
          </p:nvPr>
        </p:nvSpPr>
        <p:spPr>
          <a:xfrm>
            <a:off x="313365" y="3670162"/>
            <a:ext cx="572029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b="1" dirty="0" smtClean="0"/>
              <a:t>Пани та урядовці</a:t>
            </a:r>
            <a:endParaRPr b="1" dirty="0"/>
          </a:p>
        </p:txBody>
      </p:sp>
      <p:sp>
        <p:nvSpPr>
          <p:cNvPr id="17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313365" y="4127362"/>
            <a:ext cx="8352652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uk-UA" b="1" dirty="0"/>
              <a:t>Не мали </a:t>
            </a:r>
            <a:r>
              <a:rPr lang="uk-UA" b="1" dirty="0" smtClean="0"/>
              <a:t>права: </a:t>
            </a:r>
            <a:r>
              <a:rPr lang="uk-UA" dirty="0" smtClean="0"/>
              <a:t>залучати </a:t>
            </a:r>
            <a:r>
              <a:rPr lang="uk-UA" dirty="0"/>
              <a:t>ремісників до своїх домашніх робіт без оплати, звільняти козаків від служби для панських доручень.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Соціальні підходи</a:t>
            </a:r>
            <a:endParaRPr/>
          </a:p>
        </p:txBody>
      </p:sp>
      <p:sp>
        <p:nvSpPr>
          <p:cNvPr id="732" name="Google Shape;732;p62"/>
          <p:cNvSpPr txBox="1">
            <a:spLocks noGrp="1"/>
          </p:cNvSpPr>
          <p:nvPr>
            <p:ph type="title"/>
          </p:nvPr>
        </p:nvSpPr>
        <p:spPr>
          <a:xfrm>
            <a:off x="84765" y="1323844"/>
            <a:ext cx="22253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Простий люд:</a:t>
            </a:r>
            <a:endParaRPr b="1" dirty="0"/>
          </a:p>
        </p:txBody>
      </p:sp>
      <p:sp>
        <p:nvSpPr>
          <p:cNvPr id="733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224775" y="1941323"/>
            <a:ext cx="3675279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uk-UA" sz="1800" b="1" dirty="0" smtClean="0"/>
              <a:t>Привілеї:</a:t>
            </a:r>
            <a:r>
              <a:rPr lang="uk-UA" sz="1800" dirty="0" smtClean="0"/>
              <a:t> </a:t>
            </a:r>
            <a:r>
              <a:rPr lang="uk-UA" sz="1800" dirty="0"/>
              <a:t>звільнення від усіх громадських робіт та повинностей родин, у яких члена сім’ї відправлено до воєнних походів козаків та якщо цей член сім’ї помер у такому поході, залишивши осиротілих дітей.</a:t>
            </a:r>
            <a:endParaRPr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576" y="1704845"/>
            <a:ext cx="3629424" cy="227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1242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>
            <a:spLocks noGrp="1"/>
          </p:cNvSpPr>
          <p:nvPr>
            <p:ph type="title"/>
          </p:nvPr>
        </p:nvSpPr>
        <p:spPr>
          <a:xfrm>
            <a:off x="2000250" y="533452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/>
              <a:t>Висновки</a:t>
            </a:r>
            <a:endParaRPr sz="4800" b="1" dirty="0"/>
          </a:p>
        </p:txBody>
      </p:sp>
      <p:sp>
        <p:nvSpPr>
          <p:cNvPr id="362" name="Google Shape;362;p44"/>
          <p:cNvSpPr txBox="1">
            <a:spLocks noGrp="1"/>
          </p:cNvSpPr>
          <p:nvPr>
            <p:ph type="subTitle" idx="1"/>
          </p:nvPr>
        </p:nvSpPr>
        <p:spPr>
          <a:xfrm>
            <a:off x="577125" y="1854145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uk-UA" sz="2400" dirty="0" smtClean="0"/>
              <a:t>Конституція </a:t>
            </a:r>
            <a:r>
              <a:rPr lang="uk-UA" sz="2400" dirty="0"/>
              <a:t>Пилипа </a:t>
            </a:r>
            <a:r>
              <a:rPr lang="uk-UA" sz="2400" dirty="0" smtClean="0"/>
              <a:t>Орлика є </a:t>
            </a:r>
            <a:r>
              <a:rPr lang="uk-UA" sz="2400" dirty="0"/>
              <a:t>великим доказом спроби створення незалежної української держави ще на початку  XVIII століття</a:t>
            </a:r>
            <a:r>
              <a:rPr lang="uk-UA" sz="2400" dirty="0" smtClean="0"/>
              <a:t>.</a:t>
            </a:r>
            <a:r>
              <a:rPr lang="uk-UA" sz="2400" dirty="0"/>
              <a:t> </a:t>
            </a:r>
            <a:r>
              <a:rPr lang="uk-UA" sz="2400" dirty="0" smtClean="0"/>
              <a:t>Відображує яким би міг бути політичний </a:t>
            </a:r>
            <a:r>
              <a:rPr lang="uk-UA" sz="2400" dirty="0"/>
              <a:t>та соціальний устрій українських територій, якщо історичні події були б більш сприятливими. </a:t>
            </a:r>
            <a:r>
              <a:rPr lang="uk-UA" sz="2400" dirty="0" smtClean="0"/>
              <a:t>Свідчить про ранні демократичні засади та високий рівень політичної культури</a:t>
            </a:r>
            <a:endParaRPr sz="2400" dirty="0"/>
          </a:p>
        </p:txBody>
      </p:sp>
      <p:cxnSp>
        <p:nvCxnSpPr>
          <p:cNvPr id="363" name="Google Shape;363;p44"/>
          <p:cNvCxnSpPr/>
          <p:nvPr/>
        </p:nvCxnSpPr>
        <p:spPr>
          <a:xfrm>
            <a:off x="691425" y="4490394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tory Subject for High School: Ukraine Independence Day by Slidesgo">
  <a:themeElements>
    <a:clrScheme name="Simple Light">
      <a:dk1>
        <a:srgbClr val="191919"/>
      </a:dk1>
      <a:lt1>
        <a:srgbClr val="2794F1"/>
      </a:lt1>
      <a:dk2>
        <a:srgbClr val="F5E31C"/>
      </a:dk2>
      <a:lt2>
        <a:srgbClr val="FCE5C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334</Words>
  <Application>Microsoft Office PowerPoint</Application>
  <PresentationFormat>Экран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Assistant</vt:lpstr>
      <vt:lpstr>Calibri</vt:lpstr>
      <vt:lpstr>Alegreya</vt:lpstr>
      <vt:lpstr>Times New Roman</vt:lpstr>
      <vt:lpstr>History Subject for High School: Ukraine Independence Day by Slidesgo</vt:lpstr>
      <vt:lpstr>Соціально-філософські ідеї Конституції Пилипа Орлика Аліна Дараган – студентка групи 101-ПАМЛ-Д20  Науковий керівник – Толстов І.В., завідувач кафедри філософії та соціології, доцент.   </vt:lpstr>
      <vt:lpstr>Що це за документ?</vt:lpstr>
      <vt:lpstr>01</vt:lpstr>
      <vt:lpstr>Філософські основи Конституції</vt:lpstr>
      <vt:lpstr>Філософські основи Конституції</vt:lpstr>
      <vt:lpstr>Соціальні підходи</vt:lpstr>
      <vt:lpstr>Соціальні підходи</vt:lpstr>
      <vt:lpstr>Соціальні підходи</vt:lpstr>
      <vt:lpstr>Висновки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Соціально-філософські ідеї Конституції Пилипа Орлика</dc:title>
  <cp:lastModifiedBy>Толстова Наталья Ивановна</cp:lastModifiedBy>
  <cp:revision>15</cp:revision>
  <dcterms:modified xsi:type="dcterms:W3CDTF">2022-10-13T09:10:46Z</dcterms:modified>
</cp:coreProperties>
</file>