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2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3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2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7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4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D905-2EED-40BF-8730-4FE84989E35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D5EB-AEBF-401A-8B0B-737652332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0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" y="2364281"/>
            <a:ext cx="11652069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РЕЦЕПЦІЯ ЄВРОПЕЙСЬКИХ ПОЛІТИКО-ФІЛОСОФСЬКИХ ІДЕЙ, КОЗАЦЬКИХ ТА РІЧПОСПОЛИТСЬКИХ ТРАДИЦІЙ 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КОНСТИТУЦІЇ ПИЛИПА ОРЛИКА</a:t>
            </a:r>
            <a:endParaRPr lang="ru-RU" sz="2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817" y="106569"/>
            <a:ext cx="1188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Український державний університет залізничного транспорту</a:t>
            </a:r>
          </a:p>
          <a:p>
            <a:pPr algn="ctr">
              <a:lnSpc>
                <a:spcPct val="150000"/>
              </a:lnSpc>
            </a:pPr>
            <a:r>
              <a:rPr lang="uk-UA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Навчально-науковий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uk-UA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гуманітарної</a:t>
            </a:r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algn="ctr"/>
            <a:endParaRPr lang="uk-UA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читання, присвячені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 річниці з дня народження </a:t>
            </a:r>
            <a:endParaRPr lang="ru-RU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гетьмана Пилипа Орлика</a:t>
            </a:r>
            <a:endParaRPr lang="ru-RU" sz="21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9075" y="4043310"/>
            <a:ext cx="5303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101-ОАО-Д22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к.іст.н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Єремєєва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3562" y="6179541"/>
            <a:ext cx="2638223" cy="5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Харків – 2022 рік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6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124" y="1084136"/>
            <a:ext cx="438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«КОНСТИТУЦІЯ…» 1710 р.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237" y="1314969"/>
            <a:ext cx="6867525" cy="452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124" y="2145995"/>
            <a:ext cx="4389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світоглядних цінностей вітчизняної інтелектуальної та військової еліт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синтез прогресивних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політико-філософських ідей того часу</a:t>
            </a: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закладений у ній потенціал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тогочасні воєнно-політичні обставини не був реалізований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8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564" y="3125234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40" y="1984872"/>
            <a:ext cx="5127667" cy="3800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1840" y="5785347"/>
            <a:ext cx="5136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Івана Мазепи. Шевченко Т.Г.  Ескіз. 1843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202654" y="3578012"/>
            <a:ext cx="2776131" cy="979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upload.wikimedia.org/wikipedia/uk/e/e7/%D0%9F%D0%B8%D0%BB%D0%B8%D0%BF_%D0%9E%D1%80%D0%BB%D0%B8%D0%BA_%D0%9F%D1%96%D0%B4%D0%B3%D0%BE%D1%80%D0%BD%D0%B8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19" y="2275434"/>
            <a:ext cx="2041255" cy="29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978785" y="5269933"/>
            <a:ext cx="2960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Пилипа Орлика» </a:t>
            </a:r>
          </a:p>
          <a:p>
            <a:pPr algn="ctr"/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r>
              <a:rPr lang="uk-UA" i="1" dirty="0" err="1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Підгорний</a:t>
            </a:r>
            <a:r>
              <a:rPr lang="ru-RU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9462" y="2094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114800" y="81483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вперше новообраний гетьман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14800" y="81635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обирався за кордоном, на чужині і вперше в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114800" y="8179593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історії українського козацтва він укладав зі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114800" y="8194833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своїми виборцями офіційну угоду, де були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114800" y="820991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чітко зазначени умови, на яких новий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114800" y="822515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козацький чильник отримував гетьманську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4114800" y="8241188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булаву.</a:t>
            </a:r>
            <a:endParaRPr kumimoji="0" lang="ru-RU" altLang="ru-RU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3325" y="118838"/>
            <a:ext cx="1112955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ПИЛИП ОРЛИК – ГЕТЬМАН В ЕКЗИЛІ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1710 р.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 обирався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кордоном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також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історії українського козацтва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укладалася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виборцями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угода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чітко зазначалися умови, </a:t>
            </a:r>
          </a:p>
          <a:p>
            <a:pPr algn="ctr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новий очільник отримував гетьманську булаву</a:t>
            </a:r>
          </a:p>
        </p:txBody>
      </p:sp>
    </p:spTree>
    <p:extLst>
      <p:ext uri="{BB962C8B-B14F-4D97-AF65-F5344CB8AC3E}">
        <p14:creationId xmlns:p14="http://schemas.microsoft.com/office/powerpoint/2010/main" val="197923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" y="1350087"/>
            <a:ext cx="4252330" cy="46481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7776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«ДОГОВОРИ І ПОСТАНОВЛЕННЯ ПРАВ І ВОЛЬНОСТЕЙ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ВІЙСЬКА ЗАПОРОЗЬКОГО»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6723" y="6016345"/>
            <a:ext cx="376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Титульна сторінка «Конституції» </a:t>
            </a:r>
          </a:p>
          <a:p>
            <a:pPr algn="ctr"/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версії староукраїнською мовою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3350" y="926674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 акт, сформований на перетині</a:t>
            </a:r>
          </a:p>
          <a:p>
            <a:pPr algn="r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європейських, річпосполитських та козацьких політичних традицій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80" y="1723358"/>
            <a:ext cx="2524315" cy="3113770"/>
          </a:xfrm>
          <a:prstGeom prst="rect">
            <a:avLst/>
          </a:prstGeom>
        </p:spPr>
      </p:pic>
      <p:pic>
        <p:nvPicPr>
          <p:cNvPr id="2052" name="Picture 4" descr="book cover of Два трактати про правління by Джон Лок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886" y="2244920"/>
            <a:ext cx="2146950" cy="33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Електронна книга «The Rights Of War And Peace» – Гуго Гроцій – купити за  ціною 7.00 грн. на YAKABO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27" y="2856118"/>
            <a:ext cx="2200112" cy="330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605027" y="4650377"/>
            <a:ext cx="3484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05027" y="5225143"/>
            <a:ext cx="29788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605027" y="5719408"/>
            <a:ext cx="5261552" cy="68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7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1375394"/>
            <a:ext cx="3683726" cy="5186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85" y="1597463"/>
            <a:ext cx="5715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5177" y="5883713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</a:t>
            </a:r>
            <a:r>
              <a:rPr lang="ru-RU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 </a:t>
            </a:r>
            <a:r>
              <a:rPr lang="ru-RU" i="1" dirty="0" err="1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Чухл</a:t>
            </a:r>
            <a:r>
              <a:rPr lang="uk-UA" i="1" dirty="0" err="1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іб</a:t>
            </a:r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текстом «Конституції…» Пилипа Орлика </a:t>
            </a:r>
            <a:endParaRPr lang="ru-RU" i="1" dirty="0">
              <a:solidFill>
                <a:srgbClr val="0F14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194" y="120135"/>
            <a:ext cx="1179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>
                <a:solidFill>
                  <a:srgbClr val="0F14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КОНСТИТУЦІЯ…» ПИЛИПА ОРЛИКА – САМОБУТНІЙ ПРОЕКТ</a:t>
            </a:r>
          </a:p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ІДЕАЛЬНОЇ ДЕРЖАВИ НА ТЕРЕНАХ СХІДНОЇ ЄВРОПИ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845" y="0"/>
            <a:ext cx="1128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ПОЛОЖЕННЯ «КОНСТИТУЦІЇ…»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461665"/>
            <a:ext cx="110947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преамбула, 16 статей та присяга гетьмана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гетьмана зі старшиною і всім Військом Запорізьким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 права України на державну самостійність та її устрій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553" y="230832"/>
            <a:ext cx="2133600" cy="29074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3326" y="1702462"/>
            <a:ext cx="1170867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Розкрито питання 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 та захисту прав українського православ’я;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 кордонів, ролі у цьому шведського короля як гаранта;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стратегічного союзу з Кримським ханством;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прав Війська Запорозького Низового на його землях;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 основних принципів організації влади в козацькій державі (обмеження гетьманської влади з метою уникнення загрози встановлення деспотичного правління, затвердження головних функцій у вирішенні справ за Генеральною старшиною);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інституту Генеральних скарбників задля слідкування за державними прибутками і видатками;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адміністративних обов’язків і прав гетьмана та полковників, як керівників територіально-адміністративних одиниць держави, встановлення чіткого порядку набуття старшиною урядових посад та формування вертикалі виконавчої влади;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гарантування особливого статусу козацьких вдів та сиріт (звільнення їх від повинностей та податків);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самоврядних прав міст та їхніх жителів;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 гетьмана та урядовців слідкувати за розумністю податків та повинностей, загальним характером їх розподілу і виконання.</a:t>
            </a:r>
          </a:p>
        </p:txBody>
      </p:sp>
    </p:spTree>
    <p:extLst>
      <p:ext uri="{BB962C8B-B14F-4D97-AF65-F5344CB8AC3E}">
        <p14:creationId xmlns:p14="http://schemas.microsoft.com/office/powerpoint/2010/main" val="266848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169817"/>
            <a:ext cx="1184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ПОЛІТИКО-ФІЛОСОФСЬКІ ВПЛИВИ 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ФОРМУ ТА ЗМІСТ “КОНСТИТУЦІЇ…”</a:t>
            </a:r>
          </a:p>
        </p:txBody>
      </p:sp>
      <p:pic>
        <p:nvPicPr>
          <p:cNvPr id="3074" name="Picture 2" descr="Томас Гобб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1502561"/>
            <a:ext cx="2143487" cy="29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765" y="928523"/>
            <a:ext cx="6230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 суспільного договору</a:t>
            </a:r>
            <a:endParaRPr lang="ru-RU" sz="2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394" y="4378571"/>
            <a:ext cx="2299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 Гоббс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9004" y="1332411"/>
            <a:ext cx="962209" cy="12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5943" y="4801298"/>
            <a:ext cx="3368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«війна всіх проти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89754" y="5195779"/>
            <a:ext cx="0" cy="41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5615409"/>
            <a:ext cx="346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добровільного самообмеження свобод та делегування їх державі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780" y="1533339"/>
            <a:ext cx="1784677" cy="3010259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4225834" y="1291769"/>
            <a:ext cx="796836" cy="21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22770" y="4543598"/>
            <a:ext cx="192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</a:t>
            </a:r>
            <a:r>
              <a:rPr lang="uk-UA" sz="2000" dirty="0"/>
              <a:t>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Локк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61658" y="5066555"/>
            <a:ext cx="313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державі частини «природних прав» заради ефективного захисту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прав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ниги автора Гуго Гроций - скачать бесплатно fb2, epu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441" y="1502561"/>
            <a:ext cx="2047513" cy="30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164080" y="4543598"/>
            <a:ext cx="194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Гуго Гроцій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45367" y="4943473"/>
            <a:ext cx="204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 прав людини</a:t>
            </a:r>
          </a:p>
        </p:txBody>
      </p:sp>
      <p:pic>
        <p:nvPicPr>
          <p:cNvPr id="3080" name="Picture 8" descr="Альтузій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39" y="1506044"/>
            <a:ext cx="2409799" cy="30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804776" y="4554229"/>
            <a:ext cx="231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Йоганн Альтузій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5557" y="4915749"/>
            <a:ext cx="27301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 як основа взаємовідносин різних соціальних груп зі збереженням народом верховної влади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87030"/>
            <a:ext cx="11469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«КОНСТИТУЦІЯ…» </a:t>
            </a:r>
          </a:p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ОСНОВИ ОРГАНІЗАЦІЇ ПОЛІТИЧНОГО ЖИТТЯ СУСПІЛЬСТВА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19" y="2416555"/>
            <a:ext cx="23382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(Генеральна Рада)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690255" y="2555054"/>
            <a:ext cx="236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судову 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(Генеральний суд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9948" y="1848393"/>
            <a:ext cx="1818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ГІЛКИ ВЛАДИ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05536" y="2157955"/>
            <a:ext cx="2754412" cy="28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5769428" y="2217725"/>
            <a:ext cx="0" cy="445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00846" y="2654386"/>
            <a:ext cx="445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виконавча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(Гетьман і генеральна старшина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646702" y="2157955"/>
            <a:ext cx="2972176" cy="481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2068" y="4410308"/>
            <a:ext cx="11656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Локк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принцип розподілу влади насамперед на виконавчу та законодавчу задля суспільного балансу та досягнення блага для всієї держави та кожної окремої особи.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Першочергове завдання: встановлення міцної законодавчої влади, яка повинна бути відділена від виконавчої та місцевої, а сам володар мусить підкорятися закону.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у той час під загальним благом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розуміти модель держави з республіканським устроєм.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29" y="1070052"/>
            <a:ext cx="1031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правління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станова республіка у формі Гетьманату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(можна трактувати як парламентсько-президентську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респубілку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сучасною термінологією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47539" y="2662183"/>
            <a:ext cx="2486914" cy="2149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67334">
            <a:off x="3038972" y="2422606"/>
            <a:ext cx="108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Times" panose="02020603050405020304" pitchFamily="18" charset="0"/>
                <a:cs typeface="Times" panose="02020603050405020304" pitchFamily="18" charset="0"/>
              </a:rPr>
              <a:t>контроль</a:t>
            </a:r>
            <a:endParaRPr lang="ru-RU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47539" y="3485194"/>
            <a:ext cx="676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 Скарб як окремий фінансовий владний орган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5536" y="4148698"/>
            <a:ext cx="828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" panose="02020603050405020304" pitchFamily="18" charset="0"/>
                <a:cs typeface="Times" panose="02020603050405020304" pitchFamily="18" charset="0"/>
              </a:rPr>
              <a:t>ЄВРОПЕЙСЬКИЙ ПОЛІТИКО-ФІЛОСОФСЬКИЙ ВПЛИВ</a:t>
            </a:r>
            <a:endParaRPr lang="ru-RU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5493214" y="3296313"/>
            <a:ext cx="469698" cy="369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5528048" y="3854400"/>
            <a:ext cx="395830" cy="362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6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597" y="318254"/>
            <a:ext cx="10439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КОЗАЦЬКІ ТА РІЧПОСПОЛИТСЬКІ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ІТНІ ТРАДИЦІЇ – </a:t>
            </a:r>
          </a:p>
          <a:p>
            <a:pPr algn="ctr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ПОЛІТИКО-ІДЕОЛОГІЧНОЇ ДІЯЛЬНОСТІ ПИЛИПА ОРЛИКА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646" y="4684462"/>
            <a:ext cx="496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єво-Могилянська Академія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lma mater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Пилипа Орлика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85199" y="125275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Майбутній гетьман під час навчання виявляв особливий хист до іноземних 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богословських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історії, логіки, риторики і, особливо, поетики.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Отримавши ґрунтовну освіту, Пилип Орлик був знайомий з системою нових соціально-філософських та політичних поглядів, основою яких стала думка про необхідність утвердження особистості та досягнення блага для кожного окремого індивіда.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6" y="1252753"/>
            <a:ext cx="5238750" cy="3352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001" y="4605553"/>
            <a:ext cx="5638776" cy="1269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1803" y="5809582"/>
            <a:ext cx="7590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пам’ятника гетьману України Пилипу Орлику в Києві –</a:t>
            </a: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його родинним гербом. Орлик походив зі шляхетської родини, </a:t>
            </a: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яку сягають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</a:t>
            </a:r>
          </a:p>
        </p:txBody>
      </p:sp>
    </p:spTree>
    <p:extLst>
      <p:ext uri="{BB962C8B-B14F-4D97-AF65-F5344CB8AC3E}">
        <p14:creationId xmlns:p14="http://schemas.microsoft.com/office/powerpoint/2010/main" val="110245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1/1b/Polish_Sejm_during_the_reign_of_August_II_the_Str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" y="1145108"/>
            <a:ext cx="48768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514" y="5094514"/>
            <a:ext cx="513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 сейму Речі Посполито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Августа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 </a:t>
            </a:r>
          </a:p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інець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пол.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ст.)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514" y="212806"/>
            <a:ext cx="1092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 У «КОНСТИТУЦІЇ…» КОЗАЦЬКИХ ТРАДИЦІЙ ТА</a:t>
            </a:r>
          </a:p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 ШЛЯХЕТСЬКОЇ ДЕМОКРАТІЇ РЕЧІ ПОСПОЛИТОЇ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5161" y="4343394"/>
            <a:ext cx="5202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діорами «Військова рада на Січі» (Національний музей історії козацтва на Хортиці).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161" y="1409693"/>
            <a:ext cx="5202305" cy="28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80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790</Words>
  <Application>Microsoft Office PowerPoint</Application>
  <PresentationFormat>Широкоэкранный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62</cp:revision>
  <dcterms:created xsi:type="dcterms:W3CDTF">2022-10-10T15:58:52Z</dcterms:created>
  <dcterms:modified xsi:type="dcterms:W3CDTF">2022-10-13T10:33:45Z</dcterms:modified>
</cp:coreProperties>
</file>