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3" r:id="rId23"/>
    <p:sldId id="279" r:id="rId24"/>
    <p:sldId id="284" r:id="rId25"/>
    <p:sldId id="280" r:id="rId26"/>
    <p:sldId id="285" r:id="rId27"/>
    <p:sldId id="286" r:id="rId28"/>
    <p:sldId id="281" r:id="rId29"/>
    <p:sldId id="282" r:id="rId30"/>
    <p:sldId id="269" r:id="rId31"/>
  </p:sldIdLst>
  <p:sldSz cx="12192000" cy="6858000"/>
  <p:notesSz cx="6858000" cy="9144000"/>
  <p:defaultTextStyle>
    <a:defPPr lvl="0">
      <a:defRPr lang="ru-UA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A20B5-226D-4A9D-85B7-680B67A975F1}" type="datetimeFigureOut">
              <a:rPr lang="ru-UA" smtClean="0"/>
              <a:t>14.05.2023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10366-70F0-4190-8223-901C3DABE2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441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10366-70F0-4190-8223-901C3DABE28F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99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44944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8805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15584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61097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10619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7384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93761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06561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0048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4962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60569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84526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6000">
              <a:srgbClr val="FFFF00">
                <a:alpha val="62000"/>
                <a:lumMod val="88000"/>
                <a:lumOff val="12000"/>
              </a:srgbClr>
            </a:gs>
            <a:gs pos="54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yra.com.ua/porady/unikalnyj-ornament-vyshyvanok-vid-lvova-luganska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Абстрактный фон из дыма">
            <a:extLst>
              <a:ext uri="{FF2B5EF4-FFF2-40B4-BE49-F238E27FC236}">
                <a16:creationId xmlns:a16="http://schemas.microsoft.com/office/drawing/2014/main" id="{FCE42C94-4BCE-68E0-E3C8-C694AE92C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0" b="901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FFED0-D62E-49B4-922E-7156EFD48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7119" y="3429000"/>
            <a:ext cx="5257800" cy="1701570"/>
          </a:xfrm>
        </p:spPr>
        <p:txBody>
          <a:bodyPr anchor="b">
            <a:normAutofit/>
          </a:bodyPr>
          <a:lstStyle/>
          <a:p>
            <a:r>
              <a:rPr lang="uk-UA" sz="4400" dirty="0"/>
              <a:t>Державні й народні символи України </a:t>
            </a:r>
            <a:endParaRPr lang="ru-UA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D3B95A-61E8-4B6B-A776-7E745479E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83201"/>
            <a:ext cx="5147960" cy="956084"/>
          </a:xfrm>
        </p:spPr>
        <p:txBody>
          <a:bodyPr>
            <a:normAutofit fontScale="85000" lnSpcReduction="20000"/>
          </a:bodyPr>
          <a:lstStyle/>
          <a:p>
            <a:r>
              <a:rPr lang="uk-UA" sz="2000" dirty="0"/>
              <a:t>Підготувала: студентка 1 курсу ПАМЛ-101-Д22 </a:t>
            </a:r>
            <a:br>
              <a:rPr lang="uk-UA" sz="2000" dirty="0"/>
            </a:br>
            <a:r>
              <a:rPr lang="uk-UA" sz="2000" dirty="0" err="1"/>
              <a:t>Аріна</a:t>
            </a:r>
            <a:r>
              <a:rPr lang="uk-UA" sz="2000" dirty="0"/>
              <a:t> Варламова</a:t>
            </a:r>
            <a:br>
              <a:rPr lang="uk-UA" sz="2000" dirty="0"/>
            </a:br>
            <a:r>
              <a:rPr lang="uk-UA" sz="2000" dirty="0"/>
              <a:t>Викладач: </a:t>
            </a:r>
            <a:r>
              <a:rPr lang="uk-UA" sz="2000" dirty="0" err="1"/>
              <a:t>Нос</a:t>
            </a:r>
            <a:r>
              <a:rPr lang="uk-UA" sz="2000" dirty="0"/>
              <a:t> Н.М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442336147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7E26D-C8CD-4705-BE99-E1EB8212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Писанка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44046-6FD7-4D8C-A73C-964AA1DFAE2C}"/>
              </a:ext>
            </a:extLst>
          </p:cNvPr>
          <p:cNvSpPr txBox="1"/>
          <p:nvPr/>
        </p:nvSpPr>
        <p:spPr>
          <a:xfrm>
            <a:off x="838201" y="2333297"/>
            <a:ext cx="3816096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Писанка</a:t>
            </a:r>
            <a:r>
              <a:rPr lang="en-US" sz="2000" dirty="0"/>
              <a:t> - </a:t>
            </a:r>
            <a:r>
              <a:rPr lang="en-US" sz="2000" dirty="0" err="1"/>
              <a:t>це</a:t>
            </a:r>
            <a:r>
              <a:rPr lang="en-US" sz="2000" dirty="0"/>
              <a:t> </a:t>
            </a:r>
            <a:r>
              <a:rPr lang="en-US" sz="2000" dirty="0" err="1"/>
              <a:t>традиційне</a:t>
            </a:r>
            <a:r>
              <a:rPr lang="en-US" sz="2000" dirty="0"/>
              <a:t> </a:t>
            </a:r>
            <a:r>
              <a:rPr lang="en-US" sz="2000" dirty="0" err="1"/>
              <a:t>українське</a:t>
            </a:r>
            <a:r>
              <a:rPr lang="en-US" sz="2000" dirty="0"/>
              <a:t> </a:t>
            </a:r>
            <a:r>
              <a:rPr lang="en-US" sz="2000" dirty="0" err="1"/>
              <a:t>яйце</a:t>
            </a:r>
            <a:r>
              <a:rPr lang="en-US" sz="2000" dirty="0"/>
              <a:t>, </a:t>
            </a:r>
            <a:r>
              <a:rPr lang="en-US" sz="2000" dirty="0" err="1"/>
              <a:t>яке</a:t>
            </a:r>
            <a:r>
              <a:rPr lang="en-US" sz="2000" dirty="0"/>
              <a:t> </a:t>
            </a:r>
            <a:r>
              <a:rPr lang="en-US" sz="2000" dirty="0" err="1"/>
              <a:t>розписується</a:t>
            </a:r>
            <a:r>
              <a:rPr lang="en-US" sz="2000" dirty="0"/>
              <a:t> </a:t>
            </a:r>
            <a:r>
              <a:rPr lang="en-US" sz="2000" dirty="0" err="1"/>
              <a:t>весняними</a:t>
            </a:r>
            <a:r>
              <a:rPr lang="en-US" sz="2000" dirty="0"/>
              <a:t> </a:t>
            </a:r>
            <a:r>
              <a:rPr lang="en-US" sz="2000" dirty="0" err="1"/>
              <a:t>мотивами</a:t>
            </a:r>
            <a:r>
              <a:rPr lang="en-US" sz="2000" dirty="0"/>
              <a:t>. </a:t>
            </a:r>
            <a:r>
              <a:rPr lang="en-US" sz="2000" dirty="0" err="1"/>
              <a:t>Вона</a:t>
            </a:r>
            <a:r>
              <a:rPr lang="en-US" sz="2000" dirty="0"/>
              <a:t> </a:t>
            </a:r>
            <a:r>
              <a:rPr lang="en-US" sz="2000" dirty="0" err="1"/>
              <a:t>символізує</a:t>
            </a:r>
            <a:r>
              <a:rPr lang="en-US" sz="2000" dirty="0"/>
              <a:t> </a:t>
            </a:r>
            <a:r>
              <a:rPr lang="en-US" sz="2000" dirty="0" err="1"/>
              <a:t>відродження</a:t>
            </a:r>
            <a:r>
              <a:rPr lang="en-US" sz="2000" dirty="0"/>
              <a:t> </a:t>
            </a:r>
            <a:r>
              <a:rPr lang="en-US" sz="2000" dirty="0" err="1"/>
              <a:t>природи</a:t>
            </a:r>
            <a:r>
              <a:rPr lang="en-US" sz="2000" dirty="0"/>
              <a:t>, </a:t>
            </a:r>
            <a:r>
              <a:rPr lang="en-US" sz="2000" dirty="0" err="1"/>
              <a:t>плодючість</a:t>
            </a:r>
            <a:r>
              <a:rPr lang="en-US" sz="2000" dirty="0"/>
              <a:t>, </a:t>
            </a:r>
            <a:r>
              <a:rPr lang="en-US" sz="2000" dirty="0" err="1"/>
              <a:t>життя</a:t>
            </a:r>
            <a:r>
              <a:rPr lang="en-US" sz="2000" dirty="0"/>
              <a:t> </a:t>
            </a:r>
            <a:r>
              <a:rPr lang="en-US" sz="2000" dirty="0" err="1"/>
              <a:t>та</a:t>
            </a:r>
            <a:r>
              <a:rPr lang="en-US" sz="2000" dirty="0"/>
              <a:t> </a:t>
            </a:r>
            <a:r>
              <a:rPr lang="en-US" sz="2000" dirty="0" err="1"/>
              <a:t>щастя</a:t>
            </a:r>
            <a:r>
              <a:rPr lang="en-US" sz="2000" dirty="0"/>
              <a:t>. В </a:t>
            </a:r>
            <a:r>
              <a:rPr lang="en-US" sz="2000" dirty="0" err="1"/>
              <a:t>різних</a:t>
            </a:r>
            <a:r>
              <a:rPr lang="en-US" sz="2000" dirty="0"/>
              <a:t> </a:t>
            </a:r>
            <a:r>
              <a:rPr lang="en-US" sz="2000" dirty="0" err="1"/>
              <a:t>регіонах</a:t>
            </a:r>
            <a:r>
              <a:rPr lang="en-US" sz="2000" dirty="0"/>
              <a:t> </a:t>
            </a:r>
            <a:r>
              <a:rPr lang="en-US" sz="2000" dirty="0" err="1"/>
              <a:t>України</a:t>
            </a:r>
            <a:r>
              <a:rPr lang="en-US" sz="2000" dirty="0"/>
              <a:t> </a:t>
            </a:r>
            <a:r>
              <a:rPr lang="en-US" sz="2000" dirty="0" err="1"/>
              <a:t>існують</a:t>
            </a:r>
            <a:r>
              <a:rPr lang="en-US" sz="2000" dirty="0"/>
              <a:t> </a:t>
            </a:r>
            <a:r>
              <a:rPr lang="en-US" sz="2000" dirty="0" err="1"/>
              <a:t>свої</a:t>
            </a:r>
            <a:r>
              <a:rPr lang="en-US" sz="2000" dirty="0"/>
              <a:t> </a:t>
            </a:r>
            <a:r>
              <a:rPr lang="en-US" sz="2000" dirty="0" err="1"/>
              <a:t>унікальні</a:t>
            </a:r>
            <a:r>
              <a:rPr lang="en-US" sz="2000" dirty="0"/>
              <a:t> </a:t>
            </a:r>
            <a:r>
              <a:rPr lang="en-US" sz="2000" dirty="0" err="1"/>
              <a:t>стилі</a:t>
            </a:r>
            <a:r>
              <a:rPr lang="en-US" sz="2000" dirty="0"/>
              <a:t> </a:t>
            </a:r>
            <a:r>
              <a:rPr lang="en-US" sz="2000" dirty="0" err="1"/>
              <a:t>та</a:t>
            </a:r>
            <a:r>
              <a:rPr lang="en-US" sz="2000" dirty="0"/>
              <a:t> </a:t>
            </a:r>
            <a:r>
              <a:rPr lang="en-US" sz="2000" dirty="0" err="1"/>
              <a:t>техніки</a:t>
            </a:r>
            <a:r>
              <a:rPr lang="en-US" sz="2000" dirty="0"/>
              <a:t> </a:t>
            </a:r>
            <a:r>
              <a:rPr lang="en-US" sz="2000" dirty="0" err="1"/>
              <a:t>писанкарства</a:t>
            </a:r>
            <a:r>
              <a:rPr lang="en-US" sz="2000" dirty="0"/>
              <a:t>.</a:t>
            </a:r>
          </a:p>
        </p:txBody>
      </p:sp>
      <p:pic>
        <p:nvPicPr>
          <p:cNvPr id="5" name="Объект 4" descr="Изображение выглядит как свеча, человек, в помещении, удержание&#10;&#10;Автоматически созданное описание">
            <a:extLst>
              <a:ext uri="{FF2B5EF4-FFF2-40B4-BE49-F238E27FC236}">
                <a16:creationId xmlns:a16="http://schemas.microsoft.com/office/drawing/2014/main" id="{822977EB-08C8-4431-9BBB-F2059E439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r="17973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1353656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F9155-C75A-4202-915F-2F50915F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uk-UA" dirty="0"/>
              <a:t>Сопілка 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CB7E1-E10A-4854-A20A-FB62FDBCA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16" y="2172430"/>
            <a:ext cx="3816096" cy="3843666"/>
          </a:xfrm>
        </p:spPr>
        <p:txBody>
          <a:bodyPr>
            <a:normAutofit/>
          </a:bodyPr>
          <a:lstStyle/>
          <a:p>
            <a:r>
              <a:rPr lang="ru-RU" sz="2000" dirty="0" err="1"/>
              <a:t>Сопілка</a:t>
            </a:r>
            <a:r>
              <a:rPr lang="ru-RU" sz="2000" dirty="0"/>
              <a:t> -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традиційний</a:t>
            </a:r>
            <a:r>
              <a:rPr lang="ru-RU" sz="2000" dirty="0"/>
              <a:t> </a:t>
            </a:r>
            <a:r>
              <a:rPr lang="ru-RU" sz="2000" dirty="0" err="1"/>
              <a:t>дерев'яний</a:t>
            </a:r>
            <a:r>
              <a:rPr lang="ru-RU" sz="2000" dirty="0"/>
              <a:t> </a:t>
            </a:r>
            <a:r>
              <a:rPr lang="ru-RU" sz="2000" dirty="0" err="1"/>
              <a:t>духовий</a:t>
            </a:r>
            <a:r>
              <a:rPr lang="ru-RU" sz="2000" dirty="0"/>
              <a:t> </a:t>
            </a:r>
            <a:r>
              <a:rPr lang="ru-RU" sz="2000" dirty="0" err="1"/>
              <a:t>інструмент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часто </a:t>
            </a:r>
            <a:r>
              <a:rPr lang="ru-RU" sz="2000" dirty="0" err="1"/>
              <a:t>використовується</a:t>
            </a:r>
            <a:r>
              <a:rPr lang="ru-RU" sz="2000" dirty="0"/>
              <a:t> </a:t>
            </a:r>
            <a:r>
              <a:rPr lang="ru-RU" sz="2000" dirty="0" err="1"/>
              <a:t>українськими</a:t>
            </a:r>
            <a:r>
              <a:rPr lang="ru-RU" sz="2000" dirty="0"/>
              <a:t> пастухами та </a:t>
            </a:r>
            <a:r>
              <a:rPr lang="ru-RU" sz="2000" dirty="0" err="1"/>
              <a:t>музикантами</a:t>
            </a:r>
            <a:r>
              <a:rPr lang="ru-RU" sz="2000" dirty="0"/>
              <a:t>. Вона є символом </a:t>
            </a:r>
            <a:r>
              <a:rPr lang="ru-RU" sz="2000" dirty="0" err="1"/>
              <a:t>українського</a:t>
            </a:r>
            <a:r>
              <a:rPr lang="ru-RU" sz="2000" dirty="0"/>
              <a:t> народного </a:t>
            </a:r>
            <a:r>
              <a:rPr lang="ru-RU" sz="2000" dirty="0" err="1"/>
              <a:t>мистецтва</a:t>
            </a:r>
            <a:r>
              <a:rPr lang="ru-RU" sz="2000" dirty="0"/>
              <a:t> та </a:t>
            </a:r>
            <a:r>
              <a:rPr lang="ru-RU" sz="2000" dirty="0" err="1"/>
              <a:t>музичної</a:t>
            </a:r>
            <a:r>
              <a:rPr lang="ru-RU" sz="2000" dirty="0"/>
              <a:t> </a:t>
            </a:r>
            <a:r>
              <a:rPr lang="ru-RU" sz="2000" dirty="0" err="1"/>
              <a:t>спадщини</a:t>
            </a:r>
            <a:r>
              <a:rPr lang="ru-RU" sz="2000" dirty="0"/>
              <a:t>.</a:t>
            </a:r>
            <a:endParaRPr lang="ru-UA" sz="2000" dirty="0"/>
          </a:p>
        </p:txBody>
      </p:sp>
      <p:pic>
        <p:nvPicPr>
          <p:cNvPr id="6146" name="Picture 2" descr="Волинська сопілка | Офіційний сайт Луцької міської ради">
            <a:extLst>
              <a:ext uri="{FF2B5EF4-FFF2-40B4-BE49-F238E27FC236}">
                <a16:creationId xmlns:a16="http://schemas.microsoft.com/office/drawing/2014/main" id="{6F36CF90-2818-4CBF-98FB-913B34AC1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2" r="-2" b="7860"/>
          <a:stretch/>
        </p:blipFill>
        <p:spPr bwMode="auto"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86348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рава, на открытом воздухе, растени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79667D21-965D-4290-8A67-019FEA69B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1665" y="575181"/>
            <a:ext cx="7772400" cy="5677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715375" y="590421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Дуб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2190750"/>
            <a:ext cx="334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Дуб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міцне</a:t>
            </a:r>
            <a:r>
              <a:rPr lang="ru-RU" dirty="0"/>
              <a:t> та </a:t>
            </a:r>
            <a:r>
              <a:rPr lang="ru-RU" dirty="0" err="1"/>
              <a:t>величне</a:t>
            </a:r>
            <a:r>
              <a:rPr lang="ru-RU" dirty="0"/>
              <a:t> дерево, яке </a:t>
            </a:r>
            <a:r>
              <a:rPr lang="ru-RU" dirty="0" err="1"/>
              <a:t>символізує</a:t>
            </a:r>
            <a:r>
              <a:rPr lang="ru-RU" dirty="0"/>
              <a:t> силу та </a:t>
            </a:r>
            <a:r>
              <a:rPr lang="ru-RU" dirty="0" err="1"/>
              <a:t>стійкість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є одним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поширених</a:t>
            </a:r>
            <a:r>
              <a:rPr lang="ru-RU" dirty="0"/>
              <a:t> дерев в </a:t>
            </a:r>
            <a:r>
              <a:rPr lang="ru-RU" dirty="0" err="1"/>
              <a:t>Україні</a:t>
            </a:r>
            <a:r>
              <a:rPr lang="ru-RU" dirty="0"/>
              <a:t> та часто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будівництва</a:t>
            </a:r>
            <a:r>
              <a:rPr lang="ru-RU" dirty="0"/>
              <a:t> </a:t>
            </a:r>
            <a:r>
              <a:rPr lang="ru-RU" dirty="0" err="1"/>
              <a:t>будівель</a:t>
            </a:r>
            <a:r>
              <a:rPr lang="ru-RU" dirty="0"/>
              <a:t>, </a:t>
            </a:r>
            <a:r>
              <a:rPr lang="ru-RU" dirty="0" err="1"/>
              <a:t>меблів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речей.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5610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79701 0.0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4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7 0.02777 L 2.07786 0.027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3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328 0.01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облако, пейзаж, вода&#10;&#10;Автоматически созданное описание">
            <a:extLst>
              <a:ext uri="{FF2B5EF4-FFF2-40B4-BE49-F238E27FC236}">
                <a16:creationId xmlns:a16="http://schemas.microsoft.com/office/drawing/2014/main" id="{01159BAA-0780-4F0B-ADFC-43EF5C7E2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8314" y="590421"/>
            <a:ext cx="7772400" cy="5447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715375" y="590421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Верба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2190750"/>
            <a:ext cx="3343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Верба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роль символу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родючості</a:t>
            </a:r>
            <a:r>
              <a:rPr lang="ru-RU" dirty="0"/>
              <a:t> та </a:t>
            </a:r>
            <a:r>
              <a:rPr lang="ru-RU" dirty="0" err="1"/>
              <a:t>відродження</a:t>
            </a:r>
            <a:r>
              <a:rPr lang="ru-RU" dirty="0"/>
              <a:t>. Вона часто </a:t>
            </a:r>
            <a:r>
              <a:rPr lang="ru-RU" dirty="0" err="1"/>
              <a:t>асоціюється</a:t>
            </a:r>
            <a:r>
              <a:rPr lang="ru-RU" dirty="0"/>
              <a:t> з весною та </a:t>
            </a:r>
            <a:r>
              <a:rPr lang="ru-RU" dirty="0" err="1"/>
              <a:t>святами</a:t>
            </a:r>
            <a:r>
              <a:rPr lang="ru-RU" dirty="0"/>
              <a:t>, такими як </a:t>
            </a:r>
            <a:r>
              <a:rPr lang="ru-RU" dirty="0" err="1"/>
              <a:t>Великдень</a:t>
            </a:r>
            <a:r>
              <a:rPr lang="ru-RU" dirty="0"/>
              <a:t> та </a:t>
            </a:r>
            <a:r>
              <a:rPr lang="ru-RU" dirty="0" err="1"/>
              <a:t>Іван</a:t>
            </a:r>
            <a:r>
              <a:rPr lang="ru-RU" dirty="0"/>
              <a:t> Купала.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вірування</a:t>
            </a:r>
            <a:r>
              <a:rPr lang="ru-RU" dirty="0"/>
              <a:t> </a:t>
            </a:r>
            <a:r>
              <a:rPr lang="ru-RU" dirty="0" err="1"/>
              <a:t>пов'язують</a:t>
            </a:r>
            <a:r>
              <a:rPr lang="ru-RU" dirty="0"/>
              <a:t> вербу з </a:t>
            </a:r>
            <a:r>
              <a:rPr lang="ru-RU" dirty="0" err="1"/>
              <a:t>магічною</a:t>
            </a:r>
            <a:r>
              <a:rPr lang="ru-RU" dirty="0"/>
              <a:t> силою та </a:t>
            </a:r>
            <a:r>
              <a:rPr lang="ru-RU" dirty="0" err="1"/>
              <a:t>відкриттям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219822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7451E-17 -4.16334E-17 L 0.6875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75 -0.0044 L 1.7039 0.01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20" y="10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31797 0.014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рава, пейзаж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CB3BD80-89E6-4399-A208-053C4AD78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5102" y="590421"/>
            <a:ext cx="7515860" cy="5677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715375" y="590421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Тополя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1524000"/>
            <a:ext cx="3343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Тополя, яка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відома</a:t>
            </a:r>
            <a:r>
              <a:rPr lang="ru-RU" dirty="0"/>
              <a:t> як "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верболіз</a:t>
            </a:r>
            <a:r>
              <a:rPr lang="ru-RU" dirty="0"/>
              <a:t>", є одним з </a:t>
            </a:r>
            <a:r>
              <a:rPr lang="ru-RU" dirty="0" err="1"/>
              <a:t>найвпізнаваніших</a:t>
            </a:r>
            <a:r>
              <a:rPr lang="ru-RU" dirty="0"/>
              <a:t> </a:t>
            </a:r>
            <a:r>
              <a:rPr lang="ru-RU" dirty="0" err="1"/>
              <a:t>символів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високе</a:t>
            </a:r>
            <a:r>
              <a:rPr lang="ru-RU" dirty="0"/>
              <a:t> дерево з характерною </a:t>
            </a:r>
            <a:r>
              <a:rPr lang="ru-RU" dirty="0" err="1"/>
              <a:t>верхівкою</a:t>
            </a:r>
            <a:r>
              <a:rPr lang="ru-RU" dirty="0"/>
              <a:t> та легкими </a:t>
            </a:r>
            <a:r>
              <a:rPr lang="ru-RU" dirty="0" err="1"/>
              <a:t>листяними</a:t>
            </a:r>
            <a:r>
              <a:rPr lang="ru-RU" dirty="0"/>
              <a:t> </a:t>
            </a:r>
            <a:r>
              <a:rPr lang="ru-RU" dirty="0" err="1"/>
              <a:t>вітками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грають</a:t>
            </a:r>
            <a:r>
              <a:rPr lang="ru-RU" dirty="0"/>
              <a:t> у </a:t>
            </a:r>
            <a:r>
              <a:rPr lang="ru-RU" dirty="0" err="1"/>
              <a:t>вітрі</a:t>
            </a:r>
            <a:r>
              <a:rPr lang="ru-RU" dirty="0"/>
              <a:t>.</a:t>
            </a:r>
          </a:p>
          <a:p>
            <a:r>
              <a:rPr lang="ru-RU" dirty="0"/>
              <a:t>Вона </a:t>
            </a:r>
            <a:r>
              <a:rPr lang="ru-RU" dirty="0" err="1"/>
              <a:t>символізує</a:t>
            </a:r>
            <a:r>
              <a:rPr lang="ru-RU" dirty="0"/>
              <a:t> волю, </a:t>
            </a:r>
            <a:r>
              <a:rPr lang="ru-RU" dirty="0" err="1"/>
              <a:t>незалежність</a:t>
            </a:r>
            <a:r>
              <a:rPr lang="ru-RU" dirty="0"/>
              <a:t> та </a:t>
            </a:r>
            <a:r>
              <a:rPr lang="ru-RU" dirty="0" err="1"/>
              <a:t>духовну</a:t>
            </a:r>
            <a:r>
              <a:rPr lang="ru-RU" dirty="0"/>
              <a:t> свободу </a:t>
            </a:r>
            <a:r>
              <a:rPr lang="ru-RU" dirty="0" err="1"/>
              <a:t>українського</a:t>
            </a:r>
            <a:r>
              <a:rPr lang="ru-RU" dirty="0"/>
              <a:t> народу. Тополя часто </a:t>
            </a:r>
            <a:r>
              <a:rPr lang="ru-RU" dirty="0" err="1"/>
              <a:t>зображується</a:t>
            </a:r>
            <a:r>
              <a:rPr lang="ru-RU" dirty="0"/>
              <a:t> на </a:t>
            </a:r>
            <a:r>
              <a:rPr lang="ru-RU" dirty="0" err="1"/>
              <a:t>живописних</a:t>
            </a:r>
            <a:r>
              <a:rPr lang="ru-RU" dirty="0"/>
              <a:t> полотнах, в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піснях</a:t>
            </a:r>
            <a:r>
              <a:rPr lang="ru-RU" dirty="0"/>
              <a:t> та </a:t>
            </a:r>
            <a:r>
              <a:rPr lang="ru-RU" dirty="0" err="1"/>
              <a:t>поезіях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як тема у </a:t>
            </a:r>
            <a:r>
              <a:rPr lang="ru-RU" dirty="0" err="1"/>
              <a:t>літературі</a:t>
            </a:r>
            <a:r>
              <a:rPr lang="ru-RU" dirty="0"/>
              <a:t> та </a:t>
            </a:r>
            <a:r>
              <a:rPr lang="ru-RU" dirty="0" err="1"/>
              <a:t>мистецтві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3264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6886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67 0 L 1.69362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447087" y="594241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Барвінок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1524000"/>
            <a:ext cx="3343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Барвінок</a:t>
            </a:r>
            <a:r>
              <a:rPr lang="ru-RU" dirty="0"/>
              <a:t> є символом </a:t>
            </a:r>
            <a:r>
              <a:rPr lang="ru-RU" dirty="0" err="1"/>
              <a:t>кохання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рослина</a:t>
            </a:r>
            <a:r>
              <a:rPr lang="ru-RU" dirty="0"/>
              <a:t> </a:t>
            </a:r>
            <a:r>
              <a:rPr lang="ru-RU" dirty="0" err="1"/>
              <a:t>отримала</a:t>
            </a:r>
            <a:r>
              <a:rPr lang="ru-RU" dirty="0"/>
              <a:t> свою </a:t>
            </a:r>
            <a:r>
              <a:rPr lang="ru-RU" dirty="0" err="1"/>
              <a:t>назву</a:t>
            </a:r>
            <a:r>
              <a:rPr lang="ru-RU" dirty="0"/>
              <a:t> на честь </a:t>
            </a:r>
            <a:r>
              <a:rPr lang="ru-RU" dirty="0" err="1"/>
              <a:t>пристрасних</a:t>
            </a:r>
            <a:r>
              <a:rPr lang="ru-RU" dirty="0"/>
              <a:t> </a:t>
            </a:r>
            <a:r>
              <a:rPr lang="ru-RU" dirty="0" err="1"/>
              <a:t>почуттів</a:t>
            </a:r>
            <a:r>
              <a:rPr lang="ru-RU" dirty="0"/>
              <a:t> молодого </a:t>
            </a:r>
            <a:r>
              <a:rPr lang="ru-RU" dirty="0" err="1"/>
              <a:t>хлопця</a:t>
            </a:r>
            <a:r>
              <a:rPr lang="ru-RU" dirty="0"/>
              <a:t> Бара і </a:t>
            </a:r>
            <a:r>
              <a:rPr lang="ru-RU" dirty="0" err="1"/>
              <a:t>дівчини</a:t>
            </a:r>
            <a:r>
              <a:rPr lang="ru-RU" dirty="0"/>
              <a:t> </a:t>
            </a:r>
            <a:r>
              <a:rPr lang="ru-RU" dirty="0" err="1"/>
              <a:t>Вінки</a:t>
            </a:r>
            <a:r>
              <a:rPr lang="ru-RU" dirty="0"/>
              <a:t>. </a:t>
            </a:r>
            <a:r>
              <a:rPr lang="ru-RU" dirty="0" err="1"/>
              <a:t>Барвінком</a:t>
            </a:r>
            <a:r>
              <a:rPr lang="ru-RU" dirty="0"/>
              <a:t> </a:t>
            </a:r>
            <a:r>
              <a:rPr lang="ru-RU" dirty="0" err="1"/>
              <a:t>традиційно</a:t>
            </a:r>
            <a:r>
              <a:rPr lang="ru-RU" dirty="0"/>
              <a:t> </a:t>
            </a:r>
            <a:r>
              <a:rPr lang="ru-RU" dirty="0" err="1"/>
              <a:t>прикрашають</a:t>
            </a:r>
            <a:r>
              <a:rPr lang="ru-RU" dirty="0"/>
              <a:t> </a:t>
            </a:r>
            <a:r>
              <a:rPr lang="ru-RU" dirty="0" err="1"/>
              <a:t>коровай</a:t>
            </a:r>
            <a:r>
              <a:rPr lang="ru-RU" dirty="0"/>
              <a:t> на </a:t>
            </a:r>
            <a:r>
              <a:rPr lang="ru-RU" dirty="0" err="1"/>
              <a:t>весіллях</a:t>
            </a:r>
            <a:r>
              <a:rPr lang="ru-RU" dirty="0"/>
              <a:t>, </a:t>
            </a:r>
            <a:r>
              <a:rPr lang="ru-RU" dirty="0" err="1"/>
              <a:t>вплітають</a:t>
            </a:r>
            <a:r>
              <a:rPr lang="ru-RU" dirty="0"/>
              <a:t> у </a:t>
            </a:r>
            <a:r>
              <a:rPr lang="ru-RU" dirty="0" err="1"/>
              <a:t>віночок</a:t>
            </a:r>
            <a:r>
              <a:rPr lang="ru-RU" dirty="0"/>
              <a:t>. </a:t>
            </a:r>
            <a:r>
              <a:rPr lang="ru-RU" dirty="0" err="1"/>
              <a:t>Кущі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зустріти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у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садибі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зеленіє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снігом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F59B07-D12B-48D6-9636-789A1477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21766" y="1141529"/>
            <a:ext cx="6867950" cy="45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47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756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9 0 L 1.73815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30338 -0.001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466137" y="332957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Калина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1333500"/>
            <a:ext cx="33432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Калина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одна </a:t>
            </a:r>
            <a:r>
              <a:rPr lang="ru-RU" dirty="0" err="1"/>
              <a:t>важлива</a:t>
            </a:r>
            <a:r>
              <a:rPr lang="ru-RU" dirty="0"/>
              <a:t> </a:t>
            </a:r>
            <a:r>
              <a:rPr lang="ru-RU" dirty="0" err="1"/>
              <a:t>рослина</a:t>
            </a:r>
            <a:r>
              <a:rPr lang="ru-RU" dirty="0"/>
              <a:t>-символ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культурі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червоні</a:t>
            </a:r>
            <a:r>
              <a:rPr lang="ru-RU" dirty="0"/>
              <a:t> </a:t>
            </a:r>
            <a:r>
              <a:rPr lang="ru-RU" dirty="0" err="1"/>
              <a:t>ягоди</a:t>
            </a:r>
            <a:r>
              <a:rPr lang="ru-RU" dirty="0"/>
              <a:t> та </a:t>
            </a:r>
            <a:r>
              <a:rPr lang="ru-RU" dirty="0" err="1"/>
              <a:t>білі</a:t>
            </a:r>
            <a:r>
              <a:rPr lang="ru-RU" dirty="0"/>
              <a:t> </a:t>
            </a:r>
            <a:r>
              <a:rPr lang="ru-RU" dirty="0" err="1"/>
              <a:t>квіти</a:t>
            </a:r>
            <a:r>
              <a:rPr lang="ru-RU" dirty="0"/>
              <a:t> є символами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краси</a:t>
            </a:r>
            <a:r>
              <a:rPr lang="ru-RU" dirty="0"/>
              <a:t> та </a:t>
            </a:r>
            <a:r>
              <a:rPr lang="ru-RU" dirty="0" err="1"/>
              <a:t>любові</a:t>
            </a:r>
            <a:r>
              <a:rPr lang="ru-RU" dirty="0"/>
              <a:t>. Калина часто </a:t>
            </a:r>
            <a:r>
              <a:rPr lang="ru-RU" dirty="0" err="1"/>
              <a:t>зустрічається</a:t>
            </a:r>
            <a:r>
              <a:rPr lang="ru-RU" dirty="0"/>
              <a:t> на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вишивках</a:t>
            </a:r>
            <a:r>
              <a:rPr lang="ru-RU" dirty="0"/>
              <a:t>, рушниках та </a:t>
            </a:r>
            <a:r>
              <a:rPr lang="ru-RU" dirty="0" err="1"/>
              <a:t>вітальних</a:t>
            </a:r>
            <a:r>
              <a:rPr lang="ru-RU" dirty="0"/>
              <a:t> </a:t>
            </a:r>
            <a:r>
              <a:rPr lang="ru-RU" dirty="0" err="1"/>
              <a:t>картках</a:t>
            </a:r>
            <a:r>
              <a:rPr lang="ru-RU" dirty="0"/>
              <a:t>.  </a:t>
            </a:r>
            <a:br>
              <a:rPr lang="ru-RU" dirty="0"/>
            </a:br>
            <a:r>
              <a:rPr lang="ru-RU" dirty="0"/>
              <a:t>Вона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символізує</a:t>
            </a:r>
            <a:r>
              <a:rPr lang="ru-RU" dirty="0"/>
              <a:t> </a:t>
            </a:r>
            <a:r>
              <a:rPr lang="ru-RU" dirty="0" err="1"/>
              <a:t>національну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 і </a:t>
            </a:r>
            <a:r>
              <a:rPr lang="ru-RU" dirty="0" err="1"/>
              <a:t>стійкість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народу. </a:t>
            </a:r>
            <a:r>
              <a:rPr lang="ru-RU" dirty="0" err="1"/>
              <a:t>Крім</a:t>
            </a:r>
            <a:r>
              <a:rPr lang="ru-RU" dirty="0"/>
              <a:t> того, калина є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інгредієнтом</a:t>
            </a:r>
            <a:r>
              <a:rPr lang="ru-RU" dirty="0"/>
              <a:t> у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, таких як </a:t>
            </a:r>
            <a:r>
              <a:rPr lang="ru-RU" dirty="0" err="1"/>
              <a:t>калиновий</a:t>
            </a:r>
            <a:r>
              <a:rPr lang="ru-RU" dirty="0"/>
              <a:t> </a:t>
            </a:r>
            <a:r>
              <a:rPr lang="ru-RU" dirty="0" err="1"/>
              <a:t>настій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є </a:t>
            </a:r>
            <a:r>
              <a:rPr lang="ru-RU" dirty="0" err="1"/>
              <a:t>популярним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 </a:t>
            </a:r>
          </a:p>
        </p:txBody>
      </p:sp>
      <p:pic>
        <p:nvPicPr>
          <p:cNvPr id="6" name="Рисунок 5" descr="Изображение выглядит как на открытом воздухе, птица, певч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7E19F977-074B-434A-B39F-40382293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/>
          <a:stretch/>
        </p:blipFill>
        <p:spPr>
          <a:xfrm>
            <a:off x="-7512116" y="717678"/>
            <a:ext cx="6867950" cy="55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110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6642 -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2 -0.01157 L 1.73139 0.013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59" y="1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30338 -0.001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359775" y="637821"/>
            <a:ext cx="360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Чорнобривці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2057400"/>
            <a:ext cx="334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Чорнобривці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верболоз</a:t>
            </a:r>
            <a:r>
              <a:rPr lang="ru-RU" dirty="0"/>
              <a:t>, є одним з </a:t>
            </a:r>
            <a:r>
              <a:rPr lang="ru-RU" dirty="0" err="1"/>
              <a:t>найвідоміших</a:t>
            </a:r>
            <a:r>
              <a:rPr lang="ru-RU" dirty="0"/>
              <a:t> </a:t>
            </a:r>
            <a:r>
              <a:rPr lang="ru-RU" dirty="0" err="1"/>
              <a:t>квітів</a:t>
            </a:r>
            <a:r>
              <a:rPr lang="ru-RU" dirty="0"/>
              <a:t>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флорі</a:t>
            </a:r>
            <a:r>
              <a:rPr lang="ru-RU" dirty="0"/>
              <a:t>. Вони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символічних</a:t>
            </a:r>
            <a:r>
              <a:rPr lang="ru-RU" dirty="0"/>
              <a:t> </a:t>
            </a:r>
            <a:r>
              <a:rPr lang="ru-RU" dirty="0" err="1"/>
              <a:t>значень</a:t>
            </a:r>
            <a:r>
              <a:rPr lang="ru-RU" dirty="0"/>
              <a:t> і є одним з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символів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r>
              <a:rPr lang="ru-RU" dirty="0" err="1"/>
              <a:t>Чорнобривці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ніжні</a:t>
            </a:r>
            <a:r>
              <a:rPr lang="ru-RU" dirty="0"/>
              <a:t>, </a:t>
            </a:r>
            <a:r>
              <a:rPr lang="ru-RU" dirty="0" err="1"/>
              <a:t>жовті</a:t>
            </a:r>
            <a:r>
              <a:rPr lang="ru-RU" dirty="0"/>
              <a:t> </a:t>
            </a:r>
            <a:r>
              <a:rPr lang="ru-RU" dirty="0" err="1"/>
              <a:t>квіти</a:t>
            </a:r>
            <a:r>
              <a:rPr lang="ru-RU" dirty="0"/>
              <a:t> з темною серединою,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символізують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 і </a:t>
            </a:r>
            <a:r>
              <a:rPr lang="ru-RU"/>
              <a:t>весняне </a:t>
            </a:r>
            <a:r>
              <a:rPr lang="ru-RU" dirty="0" err="1"/>
              <a:t>пробудження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5" name="Picture 12" descr="Купити Чорнобривці Бонанза (1000 нас.) PanAmerican Seed, з доставкою поштою  по Україні. Агровіта">
            <a:extLst>
              <a:ext uri="{FF2B5EF4-FFF2-40B4-BE49-F238E27FC236}">
                <a16:creationId xmlns:a16="http://schemas.microsoft.com/office/drawing/2014/main" id="{16880B2C-7D55-406F-8D03-D74E8C4A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0765" y="637821"/>
            <a:ext cx="6867950" cy="55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641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6751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513 0 L 1.65482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8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30339 -0.001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359775" y="637821"/>
            <a:ext cx="360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Лелека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2057400"/>
            <a:ext cx="3343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Весна сходить на землю з </a:t>
            </a:r>
            <a:r>
              <a:rPr lang="ru-RU" dirty="0" err="1"/>
              <a:t>лелечиних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err="1"/>
              <a:t>віщуючи</a:t>
            </a:r>
            <a:r>
              <a:rPr lang="ru-RU" dirty="0"/>
              <a:t> </a:t>
            </a:r>
            <a:r>
              <a:rPr lang="ru-RU" dirty="0" err="1"/>
              <a:t>радість</a:t>
            </a:r>
            <a:r>
              <a:rPr lang="ru-RU" dirty="0"/>
              <a:t> та </a:t>
            </a:r>
            <a:r>
              <a:rPr lang="ru-RU" dirty="0" err="1"/>
              <a:t>щастя</a:t>
            </a:r>
            <a:r>
              <a:rPr lang="ru-RU" dirty="0"/>
              <a:t>. </a:t>
            </a:r>
            <a:r>
              <a:rPr lang="ru-RU" dirty="0" err="1"/>
              <a:t>Здавна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птах </a:t>
            </a:r>
            <a:r>
              <a:rPr lang="ru-RU" dirty="0" err="1"/>
              <a:t>символізував</a:t>
            </a:r>
            <a:r>
              <a:rPr lang="ru-RU" dirty="0"/>
              <a:t> </a:t>
            </a:r>
            <a:r>
              <a:rPr lang="ru-RU" dirty="0" err="1"/>
              <a:t>любов</a:t>
            </a:r>
            <a:r>
              <a:rPr lang="ru-RU" dirty="0"/>
              <a:t> до батька й </a:t>
            </a:r>
            <a:r>
              <a:rPr lang="ru-RU" dirty="0" err="1"/>
              <a:t>матері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благословили на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. А тому, </a:t>
            </a:r>
            <a:r>
              <a:rPr lang="ru-RU" dirty="0" err="1"/>
              <a:t>він</a:t>
            </a:r>
            <a:r>
              <a:rPr lang="ru-RU" dirty="0"/>
              <a:t> є символом </a:t>
            </a:r>
            <a:r>
              <a:rPr lang="ru-RU" dirty="0" err="1"/>
              <a:t>продовження</a:t>
            </a:r>
            <a:r>
              <a:rPr lang="ru-RU" dirty="0"/>
              <a:t> роду, </a:t>
            </a:r>
            <a:r>
              <a:rPr lang="ru-RU" dirty="0" err="1"/>
              <a:t>сімейного</a:t>
            </a:r>
            <a:r>
              <a:rPr lang="ru-RU" dirty="0"/>
              <a:t> </a:t>
            </a:r>
            <a:r>
              <a:rPr lang="ru-RU" dirty="0" err="1"/>
              <a:t>добробуту</a:t>
            </a:r>
            <a:r>
              <a:rPr lang="ru-RU" dirty="0"/>
              <a:t> і </a:t>
            </a:r>
            <a:r>
              <a:rPr lang="ru-RU" dirty="0" err="1"/>
              <a:t>любові</a:t>
            </a:r>
            <a:r>
              <a:rPr lang="ru-RU" dirty="0"/>
              <a:t> до </a:t>
            </a:r>
            <a:r>
              <a:rPr lang="ru-RU" dirty="0" err="1"/>
              <a:t>рідного</a:t>
            </a:r>
            <a:r>
              <a:rPr lang="ru-RU" dirty="0"/>
              <a:t> краю.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6880B2C-7D55-406F-8D03-D74E8C4A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530765" y="1227822"/>
            <a:ext cx="6867950" cy="44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604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6751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513 0 L 1.65482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8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30339 -0.001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359775" y="637821"/>
            <a:ext cx="360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Ластівка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2057400"/>
            <a:ext cx="33432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Ластівка</a:t>
            </a:r>
            <a:r>
              <a:rPr lang="ru-RU" dirty="0"/>
              <a:t> – </a:t>
            </a:r>
            <a:r>
              <a:rPr lang="ru-RU" dirty="0" err="1"/>
              <a:t>Божа</a:t>
            </a:r>
            <a:r>
              <a:rPr lang="ru-RU" dirty="0"/>
              <a:t> пташка, створена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 За </a:t>
            </a:r>
            <a:r>
              <a:rPr lang="ru-RU" dirty="0" err="1"/>
              <a:t>повір’ями</a:t>
            </a:r>
            <a:r>
              <a:rPr lang="ru-RU" dirty="0"/>
              <a:t>, Господь благословив </a:t>
            </a:r>
            <a:r>
              <a:rPr lang="ru-RU" dirty="0" err="1"/>
              <a:t>її</a:t>
            </a:r>
            <a:r>
              <a:rPr lang="ru-RU" dirty="0"/>
              <a:t> за те, </a:t>
            </a:r>
            <a:r>
              <a:rPr lang="ru-RU" dirty="0" err="1"/>
              <a:t>що</a:t>
            </a:r>
            <a:r>
              <a:rPr lang="ru-RU" dirty="0"/>
              <a:t>, коли </a:t>
            </a:r>
            <a:r>
              <a:rPr lang="ru-RU" dirty="0" err="1"/>
              <a:t>розпинали</a:t>
            </a:r>
            <a:r>
              <a:rPr lang="ru-RU" dirty="0"/>
              <a:t> Христа, </a:t>
            </a:r>
            <a:r>
              <a:rPr lang="ru-RU" dirty="0" err="1"/>
              <a:t>ластівки</a:t>
            </a:r>
            <a:r>
              <a:rPr lang="ru-RU" dirty="0"/>
              <a:t> крали </a:t>
            </a:r>
            <a:r>
              <a:rPr lang="ru-RU" dirty="0" err="1"/>
              <a:t>цвяшки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ластівка</a:t>
            </a:r>
            <a:r>
              <a:rPr lang="ru-RU" dirty="0"/>
              <a:t> </a:t>
            </a:r>
            <a:r>
              <a:rPr lang="ru-RU" dirty="0" err="1"/>
              <a:t>в’є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чиєюсь</a:t>
            </a:r>
            <a:r>
              <a:rPr lang="ru-RU" dirty="0"/>
              <a:t> </a:t>
            </a:r>
            <a:r>
              <a:rPr lang="ru-RU" dirty="0" err="1"/>
              <a:t>стріхою</a:t>
            </a:r>
            <a:r>
              <a:rPr lang="ru-RU" dirty="0"/>
              <a:t> </a:t>
            </a:r>
            <a:r>
              <a:rPr lang="ru-RU" dirty="0" err="1"/>
              <a:t>гніздо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віщує</a:t>
            </a:r>
            <a:r>
              <a:rPr lang="ru-RU" dirty="0"/>
              <a:t> </a:t>
            </a:r>
            <a:r>
              <a:rPr lang="ru-RU" dirty="0" err="1"/>
              <a:t>родині</a:t>
            </a:r>
            <a:r>
              <a:rPr lang="ru-RU" dirty="0"/>
              <a:t> </a:t>
            </a:r>
            <a:r>
              <a:rPr lang="ru-RU" dirty="0" err="1"/>
              <a:t>щастя</a:t>
            </a:r>
            <a:r>
              <a:rPr lang="ru-RU" dirty="0"/>
              <a:t> і </a:t>
            </a:r>
            <a:r>
              <a:rPr lang="ru-RU" dirty="0" err="1"/>
              <a:t>благополуччя</a:t>
            </a:r>
            <a:r>
              <a:rPr lang="ru-RU" dirty="0"/>
              <a:t>. </a:t>
            </a:r>
            <a:r>
              <a:rPr lang="ru-RU" dirty="0" err="1"/>
              <a:t>Розоряти</a:t>
            </a:r>
            <a:r>
              <a:rPr lang="ru-RU" dirty="0"/>
              <a:t> </a:t>
            </a:r>
            <a:r>
              <a:rPr lang="ru-RU" dirty="0" err="1"/>
              <a:t>гніздо</a:t>
            </a:r>
            <a:r>
              <a:rPr lang="ru-RU" dirty="0"/>
              <a:t> </a:t>
            </a:r>
            <a:r>
              <a:rPr lang="ru-RU" dirty="0" err="1"/>
              <a:t>ластівки</a:t>
            </a:r>
            <a:r>
              <a:rPr lang="ru-RU" dirty="0"/>
              <a:t> – великий </a:t>
            </a:r>
            <a:r>
              <a:rPr lang="ru-RU" dirty="0" err="1"/>
              <a:t>гріх</a:t>
            </a:r>
            <a:r>
              <a:rPr lang="ru-RU" dirty="0"/>
              <a:t>: на </a:t>
            </a:r>
            <a:r>
              <a:rPr lang="ru-RU" dirty="0" err="1"/>
              <a:t>обличчі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з’явитися</a:t>
            </a:r>
            <a:r>
              <a:rPr lang="ru-RU" dirty="0"/>
              <a:t> веснянки, </a:t>
            </a:r>
            <a:r>
              <a:rPr lang="ru-RU" dirty="0" err="1"/>
              <a:t>подібно</a:t>
            </a:r>
            <a:r>
              <a:rPr lang="ru-RU" dirty="0"/>
              <a:t> до </a:t>
            </a:r>
            <a:r>
              <a:rPr lang="ru-RU" dirty="0" err="1"/>
              <a:t>цяток</a:t>
            </a:r>
            <a:r>
              <a:rPr lang="ru-RU" dirty="0"/>
              <a:t> на </a:t>
            </a:r>
            <a:r>
              <a:rPr lang="ru-RU" dirty="0" err="1"/>
              <a:t>ластів’ячих</a:t>
            </a:r>
            <a:r>
              <a:rPr lang="ru-RU" dirty="0"/>
              <a:t> </a:t>
            </a:r>
            <a:r>
              <a:rPr lang="ru-RU" dirty="0" err="1"/>
              <a:t>яєчках</a:t>
            </a:r>
            <a:r>
              <a:rPr lang="ru-RU" dirty="0"/>
              <a:t>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6880B2C-7D55-406F-8D03-D74E8C4A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175360" y="1227822"/>
            <a:ext cx="6157139" cy="44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653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6751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513 0 L 1.65482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8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30339 -0.001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Дитяча сторінка: Легенда про державні символи України - New Pathway  Ukrainian News | Новий Шлях Українські Вісті">
            <a:extLst>
              <a:ext uri="{FF2B5EF4-FFF2-40B4-BE49-F238E27FC236}">
                <a16:creationId xmlns:a16="http://schemas.microsoft.com/office/drawing/2014/main" id="{CEDDE67A-EF9D-43BB-AB04-3EB1E0DFD1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9119" y="1115007"/>
            <a:ext cx="6885545" cy="438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F6543-6C58-4B83-A285-56A7D9F7F283}"/>
              </a:ext>
            </a:extLst>
          </p:cNvPr>
          <p:cNvSpPr txBox="1"/>
          <p:nvPr/>
        </p:nvSpPr>
        <p:spPr>
          <a:xfrm>
            <a:off x="557314" y="2274781"/>
            <a:ext cx="46011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dirty="0" err="1">
                <a:solidFill>
                  <a:schemeClr val="accent1"/>
                </a:solidFill>
                <a:effectLst/>
              </a:rPr>
              <a:t>Символіка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-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це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система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символів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знаків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і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емблем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які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представляють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певні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ідеї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концепції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або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значення</a:t>
            </a:r>
            <a:r>
              <a:rPr lang="ru-RU" b="0" i="0" dirty="0">
                <a:solidFill>
                  <a:srgbClr val="374151"/>
                </a:solidFill>
                <a:effectLst/>
              </a:rPr>
              <a:t>. Вона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використовується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для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ідентифікації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вираження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та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комунікації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певних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цінностей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ідеалів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або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належності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до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певної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групи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організації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чи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країни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.</a:t>
            </a:r>
          </a:p>
          <a:p>
            <a:pPr algn="l"/>
            <a:endParaRPr lang="ru-RU" b="0" i="0" dirty="0">
              <a:solidFill>
                <a:srgbClr val="374151"/>
              </a:solidFill>
              <a:effectLst/>
            </a:endParaRPr>
          </a:p>
          <a:p>
            <a:pPr algn="l"/>
            <a:r>
              <a:rPr lang="ru-RU" b="0" i="0" dirty="0" err="1">
                <a:solidFill>
                  <a:srgbClr val="374151"/>
                </a:solidFill>
                <a:effectLst/>
              </a:rPr>
              <a:t>Символіка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може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включати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графічні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символи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логотипи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кольори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флаги,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герби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емблеми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гімни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форми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одягу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та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інші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візуальні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елементи</a:t>
            </a:r>
            <a:r>
              <a:rPr lang="ru-RU" b="0" i="0" dirty="0">
                <a:solidFill>
                  <a:srgbClr val="374151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які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представляють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певну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ідентичність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або</a:t>
            </a:r>
            <a:r>
              <a:rPr lang="ru-RU" b="0" i="0" dirty="0">
                <a:solidFill>
                  <a:srgbClr val="374151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74151"/>
                </a:solidFill>
                <a:effectLst/>
              </a:rPr>
              <a:t>інформацію</a:t>
            </a:r>
            <a:r>
              <a:rPr lang="ru-RU" b="0" i="0" dirty="0">
                <a:solidFill>
                  <a:srgbClr val="374151"/>
                </a:solidFill>
                <a:effectLst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44908-AB0C-4679-9CC3-1C6A3356CE70}"/>
              </a:ext>
            </a:extLst>
          </p:cNvPr>
          <p:cNvSpPr txBox="1"/>
          <p:nvPr/>
        </p:nvSpPr>
        <p:spPr>
          <a:xfrm>
            <a:off x="393129" y="453288"/>
            <a:ext cx="4522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</a:rPr>
              <a:t>Державні й народні символи</a:t>
            </a:r>
            <a:endParaRPr lang="ru-UA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8571169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0CFE1-3680-41A5-9085-07592F73D552}"/>
              </a:ext>
            </a:extLst>
          </p:cNvPr>
          <p:cNvSpPr txBox="1"/>
          <p:nvPr/>
        </p:nvSpPr>
        <p:spPr>
          <a:xfrm>
            <a:off x="8359775" y="637821"/>
            <a:ext cx="360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+mj-lt"/>
              </a:rPr>
              <a:t>Зозуля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E4989-0D20-46D5-9C74-5142367E7E22}"/>
              </a:ext>
            </a:extLst>
          </p:cNvPr>
          <p:cNvSpPr txBox="1"/>
          <p:nvPr/>
        </p:nvSpPr>
        <p:spPr>
          <a:xfrm>
            <a:off x="8624887" y="2057400"/>
            <a:ext cx="33432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Зозуля – символ суму та </a:t>
            </a:r>
            <a:r>
              <a:rPr lang="ru-RU" dirty="0" err="1"/>
              <a:t>вдівства</a:t>
            </a:r>
            <a:r>
              <a:rPr lang="ru-RU" dirty="0"/>
              <a:t>, туги за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минулим</a:t>
            </a:r>
            <a:r>
              <a:rPr lang="ru-RU" dirty="0"/>
              <a:t>; </a:t>
            </a:r>
            <a:r>
              <a:rPr lang="ru-RU" dirty="0" err="1"/>
              <a:t>провісниця</a:t>
            </a:r>
            <a:r>
              <a:rPr lang="ru-RU" dirty="0"/>
              <a:t> </a:t>
            </a:r>
            <a:r>
              <a:rPr lang="ru-RU" dirty="0" err="1"/>
              <a:t>весни</a:t>
            </a:r>
            <a:r>
              <a:rPr lang="ru-RU" dirty="0"/>
              <a:t>, </a:t>
            </a:r>
            <a:r>
              <a:rPr lang="ru-RU" dirty="0" err="1"/>
              <a:t>довгого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і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, </a:t>
            </a:r>
            <a:r>
              <a:rPr lang="ru-RU" dirty="0" err="1"/>
              <a:t>нещастя</a:t>
            </a:r>
            <a:r>
              <a:rPr lang="ru-RU" dirty="0"/>
              <a:t>. </a:t>
            </a:r>
            <a:r>
              <a:rPr lang="ru-RU" dirty="0" err="1"/>
              <a:t>Вважалося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закувала</a:t>
            </a:r>
            <a:r>
              <a:rPr lang="ru-RU" dirty="0"/>
              <a:t> зозуля, то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купатися</a:t>
            </a:r>
            <a:r>
              <a:rPr lang="ru-RU" dirty="0"/>
              <a:t>. </a:t>
            </a:r>
            <a:r>
              <a:rPr lang="ru-RU" dirty="0" err="1"/>
              <a:t>Першою</a:t>
            </a:r>
            <a:r>
              <a:rPr lang="ru-RU" dirty="0"/>
              <a:t> </a:t>
            </a:r>
            <a:r>
              <a:rPr lang="ru-RU" dirty="0" err="1"/>
              <a:t>летить</a:t>
            </a:r>
            <a:r>
              <a:rPr lang="ru-RU" dirty="0"/>
              <a:t> у </a:t>
            </a:r>
            <a:r>
              <a:rPr lang="ru-RU" dirty="0" err="1"/>
              <a:t>вирій</a:t>
            </a:r>
            <a:r>
              <a:rPr lang="ru-RU" dirty="0"/>
              <a:t> і </a:t>
            </a:r>
            <a:r>
              <a:rPr lang="ru-RU" dirty="0" err="1"/>
              <a:t>останньою</a:t>
            </a:r>
            <a:r>
              <a:rPr lang="ru-RU" dirty="0"/>
              <a:t> </a:t>
            </a:r>
            <a:r>
              <a:rPr lang="ru-RU" dirty="0" err="1"/>
              <a:t>прилітає</a:t>
            </a:r>
            <a:r>
              <a:rPr lang="ru-RU" dirty="0"/>
              <a:t> </a:t>
            </a:r>
            <a:r>
              <a:rPr lang="ru-RU" dirty="0" err="1"/>
              <a:t>звідти</a:t>
            </a:r>
            <a:r>
              <a:rPr lang="ru-RU" dirty="0"/>
              <a:t> зозуля, </a:t>
            </a:r>
            <a:r>
              <a:rPr lang="ru-RU" dirty="0" err="1"/>
              <a:t>бо</a:t>
            </a:r>
            <a:r>
              <a:rPr lang="ru-RU" dirty="0"/>
              <a:t> в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зберігаються</a:t>
            </a:r>
            <a:r>
              <a:rPr lang="ru-RU" dirty="0"/>
              <a:t> </a:t>
            </a:r>
            <a:r>
              <a:rPr lang="ru-RU" dirty="0" err="1"/>
              <a:t>ключі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вирію</a:t>
            </a:r>
            <a:r>
              <a:rPr lang="ru-RU" dirty="0"/>
              <a:t>.</a:t>
            </a:r>
          </a:p>
          <a:p>
            <a:r>
              <a:rPr lang="ru-RU" dirty="0"/>
              <a:t>Голос </a:t>
            </a:r>
            <a:r>
              <a:rPr lang="ru-RU" dirty="0" err="1"/>
              <a:t>зозулі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передвісником</a:t>
            </a:r>
            <a:r>
              <a:rPr lang="ru-RU" dirty="0"/>
              <a:t> доброго </a:t>
            </a:r>
            <a:r>
              <a:rPr lang="ru-RU" dirty="0" err="1"/>
              <a:t>або</a:t>
            </a:r>
            <a:r>
              <a:rPr lang="ru-RU" dirty="0"/>
              <a:t> поганого </a:t>
            </a:r>
            <a:r>
              <a:rPr lang="ru-RU" dirty="0" err="1"/>
              <a:t>врожаю</a:t>
            </a:r>
            <a:r>
              <a:rPr lang="ru-RU" dirty="0"/>
              <a:t>. 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6880B2C-7D55-406F-8D03-D74E8C4A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175360" y="1380035"/>
            <a:ext cx="6157139" cy="40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423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6751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513 0 L 1.65482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8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30339 -0.001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1797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FFFF00">
                <a:alpha val="62000"/>
                <a:lumMod val="88000"/>
                <a:lumOff val="12000"/>
              </a:srgbClr>
            </a:gs>
            <a:gs pos="54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одежда, человек, текстиль, Выкройка (дизайн одежды)&#10;&#10;Автоматически созданное описание">
            <a:extLst>
              <a:ext uri="{FF2B5EF4-FFF2-40B4-BE49-F238E27FC236}">
                <a16:creationId xmlns:a16="http://schemas.microsoft.com/office/drawing/2014/main" id="{04DAC4CE-CEDD-431A-A462-1B6D69C8B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5A766-45A0-46C1-8F49-D8F736C3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/>
              <a:t>Символіка</a:t>
            </a:r>
            <a:r>
              <a:rPr lang="en-US" sz="3600" dirty="0"/>
              <a:t> </a:t>
            </a:r>
            <a:r>
              <a:rPr lang="en-US" sz="3600" dirty="0" err="1"/>
              <a:t>ураїнської</a:t>
            </a:r>
            <a:r>
              <a:rPr lang="en-US" sz="3600" dirty="0"/>
              <a:t> </a:t>
            </a:r>
            <a:r>
              <a:rPr lang="en-US" sz="3600" dirty="0" err="1"/>
              <a:t>вишиванки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A29AB-081D-4807-AE34-BA8DDE183C16}"/>
              </a:ext>
            </a:extLst>
          </p:cNvPr>
          <p:cNvSpPr txBox="1"/>
          <p:nvPr/>
        </p:nvSpPr>
        <p:spPr>
          <a:xfrm>
            <a:off x="5801709" y="4811636"/>
            <a:ext cx="5552089" cy="154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Це не просто кола, ромби, гілки та спіралі. Фігури створювались десятки століть тому як унікальні символи.</a:t>
            </a:r>
          </a:p>
        </p:txBody>
      </p:sp>
    </p:spTree>
    <p:extLst>
      <p:ext uri="{BB962C8B-B14F-4D97-AF65-F5344CB8AC3E}">
        <p14:creationId xmlns:p14="http://schemas.microsoft.com/office/powerpoint/2010/main" val="90630678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одежда, текстиль, Выкройка (дизайн одежды)&#10;&#10;Автоматически созданное описание">
            <a:extLst>
              <a:ext uri="{FF2B5EF4-FFF2-40B4-BE49-F238E27FC236}">
                <a16:creationId xmlns:a16="http://schemas.microsoft.com/office/drawing/2014/main" id="{C6075AEF-B2BC-429B-AC53-D3A7009B8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b="13875"/>
          <a:stretch/>
        </p:blipFill>
        <p:spPr>
          <a:xfrm>
            <a:off x="-3048" y="0"/>
            <a:ext cx="12191980" cy="6857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30526-6211-448E-B298-362F7A3EE69E}"/>
              </a:ext>
            </a:extLst>
          </p:cNvPr>
          <p:cNvSpPr txBox="1"/>
          <p:nvPr/>
        </p:nvSpPr>
        <p:spPr>
          <a:xfrm>
            <a:off x="-3048" y="2228671"/>
            <a:ext cx="4870048" cy="1200329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Вишитий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носили </a:t>
            </a:r>
            <a:r>
              <a:rPr lang="ru-RU" dirty="0" err="1"/>
              <a:t>чоловіки</a:t>
            </a:r>
            <a:r>
              <a:rPr lang="ru-RU" dirty="0"/>
              <a:t>,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діти</a:t>
            </a:r>
            <a:r>
              <a:rPr lang="ru-RU" dirty="0"/>
              <a:t> та для кожного </a:t>
            </a:r>
            <a:r>
              <a:rPr lang="ru-RU" dirty="0" err="1"/>
              <a:t>окремо</a:t>
            </a:r>
            <a:r>
              <a:rPr lang="ru-RU" dirty="0"/>
              <a:t> </a:t>
            </a:r>
            <a:r>
              <a:rPr lang="ru-RU" dirty="0" err="1"/>
              <a:t>підбирався</a:t>
            </a:r>
            <a:r>
              <a:rPr lang="ru-RU" dirty="0"/>
              <a:t> </a:t>
            </a:r>
            <a:r>
              <a:rPr lang="ru-RU" dirty="0" err="1"/>
              <a:t>унікальний</a:t>
            </a:r>
            <a:r>
              <a:rPr lang="ru-RU" dirty="0"/>
              <a:t> </a:t>
            </a:r>
            <a:r>
              <a:rPr lang="ru-RU" dirty="0" err="1"/>
              <a:t>візерунок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сакральним</a:t>
            </a:r>
            <a:r>
              <a:rPr lang="ru-RU" dirty="0"/>
              <a:t> </a:t>
            </a:r>
            <a:r>
              <a:rPr lang="ru-RU" dirty="0" err="1"/>
              <a:t>значенням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4C5C6-00BE-425A-A2BA-7194111A222F}"/>
              </a:ext>
            </a:extLst>
          </p:cNvPr>
          <p:cNvSpPr txBox="1"/>
          <p:nvPr/>
        </p:nvSpPr>
        <p:spPr>
          <a:xfrm>
            <a:off x="0" y="3989333"/>
            <a:ext cx="5034987" cy="2862322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орнаменти</a:t>
            </a:r>
            <a:r>
              <a:rPr lang="ru-RU" dirty="0"/>
              <a:t> </a:t>
            </a:r>
            <a:r>
              <a:rPr lang="ru-RU" dirty="0" err="1"/>
              <a:t>розділяють</a:t>
            </a:r>
            <a:r>
              <a:rPr lang="ru-RU" dirty="0"/>
              <a:t> на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hlinkClick r:id="" action="ppaction://hlinkshowjump?jump=nextslide"/>
              </a:rPr>
              <a:t>геометричні</a:t>
            </a:r>
            <a:r>
              <a:rPr lang="ru-RU" dirty="0">
                <a:hlinkClick r:id="" action="ppaction://hlinkshowjump?jump=nextslide"/>
              </a:rPr>
              <a:t> </a:t>
            </a:r>
            <a:r>
              <a:rPr lang="ru-RU" dirty="0" err="1">
                <a:hlinkClick r:id="" action="ppaction://hlinkshowjump?jump=nextslide"/>
              </a:rPr>
              <a:t>орнаменти</a:t>
            </a:r>
            <a:r>
              <a:rPr lang="ru-RU" dirty="0">
                <a:hlinkClick r:id="" action="ppaction://hlinkshowjump?jump=nextslide"/>
              </a:rPr>
              <a:t> </a:t>
            </a:r>
            <a:r>
              <a:rPr lang="ru-RU" dirty="0"/>
              <a:t>(</a:t>
            </a:r>
            <a:r>
              <a:rPr lang="ru-RU" dirty="0" err="1"/>
              <a:t>лінії</a:t>
            </a:r>
            <a:r>
              <a:rPr lang="ru-RU" dirty="0"/>
              <a:t>, </a:t>
            </a:r>
            <a:r>
              <a:rPr lang="ru-RU" dirty="0" err="1"/>
              <a:t>ромби</a:t>
            </a:r>
            <a:r>
              <a:rPr lang="ru-RU" dirty="0"/>
              <a:t>, </a:t>
            </a:r>
            <a:r>
              <a:rPr lang="ru-RU" dirty="0" err="1"/>
              <a:t>трикутники</a:t>
            </a:r>
            <a:r>
              <a:rPr lang="ru-RU" dirty="0"/>
              <a:t>, </a:t>
            </a:r>
            <a:r>
              <a:rPr lang="ru-RU" dirty="0" err="1"/>
              <a:t>хрести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рослинні</a:t>
            </a:r>
            <a:r>
              <a:rPr lang="ru-RU" dirty="0"/>
              <a:t> </a:t>
            </a:r>
            <a:r>
              <a:rPr lang="ru-RU" dirty="0" err="1"/>
              <a:t>орнаменти</a:t>
            </a:r>
            <a:r>
              <a:rPr lang="ru-RU" dirty="0"/>
              <a:t> (</a:t>
            </a:r>
            <a:r>
              <a:rPr lang="ru-RU" dirty="0" err="1"/>
              <a:t>квіти</a:t>
            </a:r>
            <a:r>
              <a:rPr lang="ru-RU" dirty="0"/>
              <a:t>, </a:t>
            </a:r>
            <a:r>
              <a:rPr lang="ru-RU" dirty="0" err="1"/>
              <a:t>листя</a:t>
            </a:r>
            <a:r>
              <a:rPr lang="ru-RU" dirty="0"/>
              <a:t>, </a:t>
            </a:r>
            <a:r>
              <a:rPr lang="ru-RU" dirty="0" err="1"/>
              <a:t>гілки</a:t>
            </a:r>
            <a:r>
              <a:rPr lang="ru-RU" dirty="0"/>
              <a:t>, дерева);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тваринні</a:t>
            </a:r>
            <a:r>
              <a:rPr lang="ru-RU" dirty="0"/>
              <a:t> </a:t>
            </a:r>
            <a:r>
              <a:rPr lang="ru-RU" dirty="0" err="1"/>
              <a:t>орнаменти</a:t>
            </a:r>
            <a:r>
              <a:rPr lang="ru-RU" dirty="0"/>
              <a:t> (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тварин, </a:t>
            </a:r>
            <a:r>
              <a:rPr lang="ru-RU" dirty="0" err="1"/>
              <a:t>птахів</a:t>
            </a:r>
            <a:r>
              <a:rPr lang="ru-RU" dirty="0"/>
              <a:t>, </a:t>
            </a:r>
            <a:r>
              <a:rPr lang="ru-RU" dirty="0" err="1"/>
              <a:t>риб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– очей, </a:t>
            </a:r>
            <a:r>
              <a:rPr lang="ru-RU" dirty="0" err="1"/>
              <a:t>рогів</a:t>
            </a:r>
            <a:r>
              <a:rPr lang="ru-RU" dirty="0"/>
              <a:t>, </a:t>
            </a:r>
            <a:r>
              <a:rPr lang="ru-RU" dirty="0" err="1"/>
              <a:t>кігтів</a:t>
            </a:r>
            <a:r>
              <a:rPr lang="ru-RU" dirty="0"/>
              <a:t>).</a:t>
            </a:r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17BCA6-7283-4E37-AC57-CB7FF45C5568}"/>
              </a:ext>
            </a:extLst>
          </p:cNvPr>
          <p:cNvSpPr txBox="1"/>
          <p:nvPr/>
        </p:nvSpPr>
        <p:spPr>
          <a:xfrm>
            <a:off x="7339139" y="3731544"/>
            <a:ext cx="50349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Геометричний</a:t>
            </a:r>
            <a:r>
              <a:rPr lang="ru-RU" dirty="0">
                <a:solidFill>
                  <a:schemeClr val="bg1"/>
                </a:solidFill>
              </a:rPr>
              <a:t> орнамент - </a:t>
            </a:r>
            <a:r>
              <a:rPr lang="ru-RU" dirty="0" err="1">
                <a:solidFill>
                  <a:schemeClr val="bg1"/>
                </a:solidFill>
              </a:rPr>
              <a:t>візерунок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утворений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геометричних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елементів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стилізованих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рослинних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тваринних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мотивів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символічне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значення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магічно-захисну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функцію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Геометричний</a:t>
            </a:r>
            <a:r>
              <a:rPr lang="ru-RU" dirty="0">
                <a:solidFill>
                  <a:schemeClr val="bg1"/>
                </a:solidFill>
              </a:rPr>
              <a:t> орнамент </a:t>
            </a:r>
            <a:r>
              <a:rPr lang="ru-RU" dirty="0" err="1">
                <a:solidFill>
                  <a:schemeClr val="bg1"/>
                </a:solidFill>
              </a:rPr>
              <a:t>української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вишивки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складається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різних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елементів</a:t>
            </a:r>
            <a:r>
              <a:rPr lang="ru-RU" dirty="0">
                <a:solidFill>
                  <a:schemeClr val="bg1"/>
                </a:solidFill>
              </a:rPr>
              <a:t>, таких як круги, </a:t>
            </a:r>
            <a:r>
              <a:rPr lang="ru-RU" dirty="0" err="1">
                <a:solidFill>
                  <a:schemeClr val="bg1"/>
                </a:solidFill>
              </a:rPr>
              <a:t>крапки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хрести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лінії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трикутники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меандри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спірали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квадрати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ромби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16622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CE03D39-1744-4AE0-B948-28F855EE9A5F}"/>
              </a:ext>
            </a:extLst>
          </p:cNvPr>
          <p:cNvGrpSpPr/>
          <p:nvPr/>
        </p:nvGrpSpPr>
        <p:grpSpPr>
          <a:xfrm>
            <a:off x="363701" y="324092"/>
            <a:ext cx="8974174" cy="1797520"/>
            <a:chOff x="363701" y="324092"/>
            <a:chExt cx="8974174" cy="1797520"/>
          </a:xfrm>
        </p:grpSpPr>
        <p:pic>
          <p:nvPicPr>
            <p:cNvPr id="2050" name="Picture 2" descr="Ромб - єднання сонця і землі, плодючість">
              <a:extLst>
                <a:ext uri="{FF2B5EF4-FFF2-40B4-BE49-F238E27FC236}">
                  <a16:creationId xmlns:a16="http://schemas.microsoft.com/office/drawing/2014/main" id="{868EAFBB-34ED-4FA0-809E-6CACA599A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324092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32E9E1-F6AC-4182-B48C-E5BE297F38EC}"/>
                </a:ext>
              </a:extLst>
            </p:cNvPr>
            <p:cNvSpPr txBox="1"/>
            <p:nvPr/>
          </p:nvSpPr>
          <p:spPr>
            <a:xfrm>
              <a:off x="3243805" y="853520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Ромб</a:t>
              </a:r>
              <a:r>
                <a:rPr lang="ru-RU" dirty="0"/>
                <a:t> – </a:t>
              </a:r>
              <a:r>
                <a:rPr lang="ru-RU" dirty="0" err="1"/>
                <a:t>єднання</a:t>
              </a:r>
              <a:r>
                <a:rPr lang="ru-RU" dirty="0"/>
                <a:t> </a:t>
              </a:r>
              <a:r>
                <a:rPr lang="ru-RU" dirty="0" err="1"/>
                <a:t>сонця</a:t>
              </a:r>
              <a:r>
                <a:rPr lang="ru-RU" dirty="0"/>
                <a:t> і </a:t>
              </a:r>
              <a:r>
                <a:rPr lang="ru-RU" dirty="0" err="1"/>
                <a:t>землі</a:t>
              </a:r>
              <a:r>
                <a:rPr lang="ru-RU" dirty="0"/>
                <a:t>, </a:t>
              </a:r>
              <a:r>
                <a:rPr lang="ru-RU" dirty="0" err="1"/>
                <a:t>плодючість</a:t>
              </a:r>
              <a:endParaRPr lang="ru-UA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89BEBF5-E4D6-4610-84BF-457DE8B41133}"/>
              </a:ext>
            </a:extLst>
          </p:cNvPr>
          <p:cNvGrpSpPr/>
          <p:nvPr/>
        </p:nvGrpSpPr>
        <p:grpSpPr>
          <a:xfrm>
            <a:off x="363701" y="2530240"/>
            <a:ext cx="8974174" cy="1797520"/>
            <a:chOff x="363701" y="2530240"/>
            <a:chExt cx="8974174" cy="1797520"/>
          </a:xfrm>
        </p:grpSpPr>
        <p:pic>
          <p:nvPicPr>
            <p:cNvPr id="2052" name="Picture 4" descr="Ромб із крапкою - посередині - засіяне поле">
              <a:extLst>
                <a:ext uri="{FF2B5EF4-FFF2-40B4-BE49-F238E27FC236}">
                  <a16:creationId xmlns:a16="http://schemas.microsoft.com/office/drawing/2014/main" id="{571D0B36-952D-4B57-A8AF-E917715A9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2530240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DA8318-D9B1-4C87-8862-671C7B343012}"/>
                </a:ext>
              </a:extLst>
            </p:cNvPr>
            <p:cNvSpPr txBox="1"/>
            <p:nvPr/>
          </p:nvSpPr>
          <p:spPr>
            <a:xfrm>
              <a:off x="3243805" y="3244334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Ромб </a:t>
              </a:r>
              <a:r>
                <a:rPr lang="ru-RU" b="1" dirty="0" err="1"/>
                <a:t>із</a:t>
              </a:r>
              <a:r>
                <a:rPr lang="ru-RU" b="1" dirty="0"/>
                <a:t> </a:t>
              </a:r>
              <a:r>
                <a:rPr lang="ru-RU" b="1" dirty="0" err="1"/>
                <a:t>крапкою</a:t>
              </a:r>
              <a:r>
                <a:rPr lang="ru-RU" b="1" dirty="0"/>
                <a:t> </a:t>
              </a:r>
              <a:r>
                <a:rPr lang="ru-RU" dirty="0"/>
                <a:t>– </a:t>
              </a:r>
              <a:r>
                <a:rPr lang="ru-RU" dirty="0" err="1"/>
                <a:t>посередині</a:t>
              </a:r>
              <a:r>
                <a:rPr lang="ru-RU" dirty="0"/>
                <a:t> – </a:t>
              </a:r>
              <a:r>
                <a:rPr lang="ru-RU" dirty="0" err="1"/>
                <a:t>засіяне</a:t>
              </a:r>
              <a:r>
                <a:rPr lang="ru-RU" dirty="0"/>
                <a:t> поле</a:t>
              </a:r>
              <a:endParaRPr lang="ru-UA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C673765-59C7-4F9C-8BD7-DD3EE806353A}"/>
              </a:ext>
            </a:extLst>
          </p:cNvPr>
          <p:cNvGrpSpPr/>
          <p:nvPr/>
        </p:nvGrpSpPr>
        <p:grpSpPr>
          <a:xfrm>
            <a:off x="363701" y="4809072"/>
            <a:ext cx="9061950" cy="1797521"/>
            <a:chOff x="363701" y="4809072"/>
            <a:chExt cx="9061950" cy="1797521"/>
          </a:xfrm>
        </p:grpSpPr>
        <p:pic>
          <p:nvPicPr>
            <p:cNvPr id="25" name="Picture 2" descr="Квадрат - благополуччя, достаток, земне поле">
              <a:extLst>
                <a:ext uri="{FF2B5EF4-FFF2-40B4-BE49-F238E27FC236}">
                  <a16:creationId xmlns:a16="http://schemas.microsoft.com/office/drawing/2014/main" id="{F877C2A0-51AC-4B7F-8186-DD3D32A15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4809072"/>
              <a:ext cx="2735358" cy="179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115476-C57E-4E57-94B3-E6D842050EC8}"/>
                </a:ext>
              </a:extLst>
            </p:cNvPr>
            <p:cNvSpPr txBox="1"/>
            <p:nvPr/>
          </p:nvSpPr>
          <p:spPr>
            <a:xfrm>
              <a:off x="3331581" y="5547917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Квадрат</a:t>
              </a:r>
              <a:r>
                <a:rPr lang="ru-RU" dirty="0"/>
                <a:t> – </a:t>
              </a:r>
              <a:r>
                <a:rPr lang="ru-RU" dirty="0" err="1"/>
                <a:t>благополуччя</a:t>
              </a:r>
              <a:r>
                <a:rPr lang="ru-RU" dirty="0"/>
                <a:t>, достаток, </a:t>
              </a:r>
              <a:r>
                <a:rPr lang="ru-RU" dirty="0" err="1"/>
                <a:t>земне</a:t>
              </a:r>
              <a:r>
                <a:rPr lang="ru-RU" dirty="0"/>
                <a:t> поле</a:t>
              </a:r>
              <a:endParaRPr lang="ru-UA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B9D1E74-D7F7-4A6E-8838-F35F4FA3C5AB}"/>
              </a:ext>
            </a:extLst>
          </p:cNvPr>
          <p:cNvGrpSpPr/>
          <p:nvPr/>
        </p:nvGrpSpPr>
        <p:grpSpPr>
          <a:xfrm>
            <a:off x="3705765" y="1236469"/>
            <a:ext cx="8122534" cy="1797520"/>
            <a:chOff x="3705765" y="1236469"/>
            <a:chExt cx="8122534" cy="1797520"/>
          </a:xfrm>
        </p:grpSpPr>
        <p:pic>
          <p:nvPicPr>
            <p:cNvPr id="27" name="Picture 6" descr="Коло - символ сонця, божественна енергія, безперервність буття і вічність.">
              <a:extLst>
                <a:ext uri="{FF2B5EF4-FFF2-40B4-BE49-F238E27FC236}">
                  <a16:creationId xmlns:a16="http://schemas.microsoft.com/office/drawing/2014/main" id="{3A2F0A71-C8CC-4B3E-874D-F3B2B2E76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942" y="1236469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427931-C27C-4EE7-85E4-A5AE13F49685}"/>
                </a:ext>
              </a:extLst>
            </p:cNvPr>
            <p:cNvSpPr txBox="1"/>
            <p:nvPr/>
          </p:nvSpPr>
          <p:spPr>
            <a:xfrm>
              <a:off x="3705765" y="1812063"/>
              <a:ext cx="60940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i="0" dirty="0">
                  <a:effectLst/>
                </a:rPr>
                <a:t>Коло</a:t>
              </a:r>
              <a:r>
                <a:rPr lang="ru-RU" b="0" i="0" dirty="0">
                  <a:effectLst/>
                </a:rPr>
                <a:t> – символ </a:t>
              </a:r>
              <a:r>
                <a:rPr lang="ru-RU" b="0" i="0" dirty="0" err="1">
                  <a:effectLst/>
                </a:rPr>
                <a:t>сонця</a:t>
              </a:r>
              <a:r>
                <a:rPr lang="ru-RU" b="0" i="0" dirty="0">
                  <a:effectLst/>
                </a:rPr>
                <a:t>, божественна </a:t>
              </a:r>
              <a:r>
                <a:rPr lang="ru-RU" b="0" i="0" dirty="0" err="1">
                  <a:effectLst/>
                </a:rPr>
                <a:t>енергія</a:t>
              </a:r>
              <a:r>
                <a:rPr lang="ru-RU" b="0" i="0" dirty="0">
                  <a:effectLst/>
                </a:rPr>
                <a:t>, </a:t>
              </a:r>
              <a:r>
                <a:rPr lang="ru-RU" b="0" i="0" dirty="0" err="1">
                  <a:effectLst/>
                </a:rPr>
                <a:t>безперервність</a:t>
              </a:r>
              <a:r>
                <a:rPr lang="ru-RU" b="0" i="0" dirty="0">
                  <a:effectLst/>
                </a:rPr>
                <a:t> </a:t>
              </a:r>
              <a:r>
                <a:rPr lang="ru-RU" b="0" i="0" dirty="0" err="1">
                  <a:effectLst/>
                </a:rPr>
                <a:t>буття</a:t>
              </a:r>
              <a:r>
                <a:rPr lang="ru-RU" b="0" i="0" dirty="0">
                  <a:effectLst/>
                </a:rPr>
                <a:t> і </a:t>
              </a:r>
              <a:r>
                <a:rPr lang="ru-RU" b="0" i="0" dirty="0" err="1">
                  <a:effectLst/>
                </a:rPr>
                <a:t>вічність</a:t>
              </a:r>
              <a:r>
                <a:rPr lang="ru-RU" b="0" i="0" dirty="0">
                  <a:effectLst/>
                </a:rPr>
                <a:t>.</a:t>
              </a:r>
              <a:endParaRPr lang="ru-UA" dirty="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E646A38-634C-45F9-A5F7-69395D6E49AB}"/>
              </a:ext>
            </a:extLst>
          </p:cNvPr>
          <p:cNvGrpSpPr/>
          <p:nvPr/>
        </p:nvGrpSpPr>
        <p:grpSpPr>
          <a:xfrm>
            <a:off x="3705765" y="3657614"/>
            <a:ext cx="8223264" cy="1797520"/>
            <a:chOff x="3705765" y="3657614"/>
            <a:chExt cx="8223264" cy="179752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02F26ED-FA65-4E54-9C4E-5D3A6574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2942" y="3657614"/>
              <a:ext cx="2836087" cy="179752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224AF0-03FF-434A-B6F7-BBAE2DCEA98A}"/>
                </a:ext>
              </a:extLst>
            </p:cNvPr>
            <p:cNvSpPr txBox="1"/>
            <p:nvPr/>
          </p:nvSpPr>
          <p:spPr>
            <a:xfrm>
              <a:off x="3705765" y="4132141"/>
              <a:ext cx="571988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 err="1"/>
                <a:t>Хрест</a:t>
              </a:r>
              <a:r>
                <a:rPr lang="ru-RU" dirty="0"/>
                <a:t> - </a:t>
              </a:r>
              <a:r>
                <a:rPr lang="ru-RU" dirty="0" err="1"/>
                <a:t>оберіг</a:t>
              </a:r>
              <a:r>
                <a:rPr lang="ru-RU" dirty="0"/>
                <a:t> </a:t>
              </a:r>
              <a:r>
                <a:rPr lang="ru-RU" dirty="0" err="1"/>
                <a:t>від</a:t>
              </a:r>
              <a:r>
                <a:rPr lang="ru-RU" dirty="0"/>
                <a:t> </a:t>
              </a:r>
              <a:r>
                <a:rPr lang="ru-RU" dirty="0" err="1"/>
                <a:t>злих</a:t>
              </a:r>
              <a:r>
                <a:rPr lang="ru-RU" dirty="0"/>
                <a:t> </a:t>
              </a:r>
              <a:r>
                <a:rPr lang="ru-RU" dirty="0" err="1"/>
                <a:t>духів</a:t>
              </a:r>
              <a:r>
                <a:rPr lang="ru-RU" dirty="0"/>
                <a:t>. </a:t>
              </a:r>
              <a:r>
                <a:rPr lang="ru-RU" dirty="0" err="1"/>
                <a:t>Прямий</a:t>
              </a:r>
              <a:r>
                <a:rPr lang="ru-RU" dirty="0"/>
                <a:t> </a:t>
              </a:r>
              <a:r>
                <a:rPr lang="ru-RU" dirty="0" err="1"/>
                <a:t>хрест</a:t>
              </a:r>
              <a:r>
                <a:rPr lang="ru-RU" dirty="0"/>
                <a:t> - символ </a:t>
              </a:r>
              <a:r>
                <a:rPr lang="ru-RU" dirty="0" err="1"/>
                <a:t>Творця</a:t>
              </a:r>
              <a:r>
                <a:rPr lang="ru-RU" dirty="0"/>
                <a:t>, </a:t>
              </a:r>
              <a:r>
                <a:rPr lang="ru-RU" dirty="0" err="1"/>
                <a:t>Сонця</a:t>
              </a:r>
              <a:r>
                <a:rPr lang="ru-RU" dirty="0"/>
                <a:t> та </a:t>
              </a:r>
              <a:r>
                <a:rPr lang="ru-RU" dirty="0" err="1"/>
                <a:t>чоловічого</a:t>
              </a:r>
              <a:r>
                <a:rPr lang="ru-RU" dirty="0"/>
                <a:t> начала. </a:t>
              </a:r>
              <a:r>
                <a:rPr lang="ru-RU" dirty="0" err="1"/>
                <a:t>Косий</a:t>
              </a:r>
              <a:r>
                <a:rPr lang="ru-RU" dirty="0"/>
                <a:t> </a:t>
              </a:r>
              <a:r>
                <a:rPr lang="ru-RU" dirty="0" err="1"/>
                <a:t>хрест</a:t>
              </a:r>
              <a:r>
                <a:rPr lang="ru-RU" dirty="0"/>
                <a:t> - </a:t>
              </a:r>
              <a:r>
                <a:rPr lang="ru-RU" dirty="0" err="1"/>
                <a:t>жіноче</a:t>
              </a:r>
              <a:r>
                <a:rPr lang="ru-RU" dirty="0"/>
                <a:t> начало, символ </a:t>
              </a:r>
              <a:r>
                <a:rPr lang="ru-RU" dirty="0" err="1"/>
                <a:t>Місяця</a:t>
              </a:r>
              <a:r>
                <a:rPr lang="ru-RU" dirty="0"/>
                <a:t>.</a:t>
              </a:r>
              <a:endParaRPr lang="ru-UA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311AFF1-B105-4304-8087-89F408004653}"/>
              </a:ext>
            </a:extLst>
          </p:cNvPr>
          <p:cNvSpPr txBox="1"/>
          <p:nvPr/>
        </p:nvSpPr>
        <p:spPr>
          <a:xfrm>
            <a:off x="7569843" y="188919"/>
            <a:ext cx="667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+mj-lt"/>
              </a:rPr>
              <a:t>Геометричні орнаменти</a:t>
            </a:r>
            <a:endParaRPr lang="ru-UA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43021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одежда, текстиль, Выкройка (дизайн одежды)&#10;&#10;Автоматически созданное описание">
            <a:extLst>
              <a:ext uri="{FF2B5EF4-FFF2-40B4-BE49-F238E27FC236}">
                <a16:creationId xmlns:a16="http://schemas.microsoft.com/office/drawing/2014/main" id="{C6075AEF-B2BC-429B-AC53-D3A7009B8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b="13875"/>
          <a:stretch/>
        </p:blipFill>
        <p:spPr>
          <a:xfrm>
            <a:off x="-3048" y="0"/>
            <a:ext cx="12191980" cy="6857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30526-6211-448E-B298-362F7A3EE69E}"/>
              </a:ext>
            </a:extLst>
          </p:cNvPr>
          <p:cNvSpPr txBox="1"/>
          <p:nvPr/>
        </p:nvSpPr>
        <p:spPr>
          <a:xfrm>
            <a:off x="-3048" y="2228671"/>
            <a:ext cx="4870048" cy="1200329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Вишитий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носили </a:t>
            </a:r>
            <a:r>
              <a:rPr lang="ru-RU" dirty="0" err="1"/>
              <a:t>чоловіки</a:t>
            </a:r>
            <a:r>
              <a:rPr lang="ru-RU" dirty="0"/>
              <a:t>,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діти</a:t>
            </a:r>
            <a:r>
              <a:rPr lang="ru-RU" dirty="0"/>
              <a:t> та для кожного </a:t>
            </a:r>
            <a:r>
              <a:rPr lang="ru-RU" dirty="0" err="1"/>
              <a:t>окремо</a:t>
            </a:r>
            <a:r>
              <a:rPr lang="ru-RU" dirty="0"/>
              <a:t> </a:t>
            </a:r>
            <a:r>
              <a:rPr lang="ru-RU" dirty="0" err="1"/>
              <a:t>підбирався</a:t>
            </a:r>
            <a:r>
              <a:rPr lang="ru-RU" dirty="0"/>
              <a:t> </a:t>
            </a:r>
            <a:r>
              <a:rPr lang="ru-RU" dirty="0" err="1"/>
              <a:t>унікальний</a:t>
            </a:r>
            <a:r>
              <a:rPr lang="ru-RU" dirty="0"/>
              <a:t> </a:t>
            </a:r>
            <a:r>
              <a:rPr lang="ru-RU" dirty="0" err="1"/>
              <a:t>візерунок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сакральним</a:t>
            </a:r>
            <a:r>
              <a:rPr lang="ru-RU" dirty="0"/>
              <a:t> </a:t>
            </a:r>
            <a:r>
              <a:rPr lang="ru-RU" dirty="0" err="1"/>
              <a:t>значенням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4C5C6-00BE-425A-A2BA-7194111A222F}"/>
              </a:ext>
            </a:extLst>
          </p:cNvPr>
          <p:cNvSpPr txBox="1"/>
          <p:nvPr/>
        </p:nvSpPr>
        <p:spPr>
          <a:xfrm>
            <a:off x="0" y="3989333"/>
            <a:ext cx="5034987" cy="2308324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орнаменти</a:t>
            </a:r>
            <a:r>
              <a:rPr lang="ru-RU" dirty="0"/>
              <a:t> </a:t>
            </a:r>
            <a:r>
              <a:rPr lang="ru-RU" dirty="0" err="1"/>
              <a:t>розділяють</a:t>
            </a:r>
            <a:r>
              <a:rPr lang="ru-RU" dirty="0"/>
              <a:t> на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hlinkClick r:id="" action="ppaction://hlinkshowjump?jump=nextslide"/>
              </a:rPr>
              <a:t>рослинні</a:t>
            </a:r>
            <a:r>
              <a:rPr lang="ru-RU" dirty="0">
                <a:hlinkClick r:id="" action="ppaction://hlinkshowjump?jump=nextslide"/>
              </a:rPr>
              <a:t> </a:t>
            </a:r>
            <a:r>
              <a:rPr lang="ru-RU" dirty="0" err="1">
                <a:hlinkClick r:id="" action="ppaction://hlinkshowjump?jump=nextslide"/>
              </a:rPr>
              <a:t>орнаменти</a:t>
            </a:r>
            <a:r>
              <a:rPr lang="ru-RU" dirty="0">
                <a:hlinkClick r:id="" action="ppaction://hlinkshowjump?jump=nextslide"/>
              </a:rPr>
              <a:t> </a:t>
            </a:r>
            <a:r>
              <a:rPr lang="ru-RU" dirty="0"/>
              <a:t>(</a:t>
            </a:r>
            <a:r>
              <a:rPr lang="ru-RU" dirty="0" err="1"/>
              <a:t>квіти</a:t>
            </a:r>
            <a:r>
              <a:rPr lang="ru-RU" dirty="0"/>
              <a:t>, </a:t>
            </a:r>
            <a:r>
              <a:rPr lang="ru-RU" dirty="0" err="1"/>
              <a:t>листя</a:t>
            </a:r>
            <a:r>
              <a:rPr lang="ru-RU" dirty="0"/>
              <a:t>, </a:t>
            </a:r>
            <a:r>
              <a:rPr lang="ru-RU" dirty="0" err="1"/>
              <a:t>гілки</a:t>
            </a:r>
            <a:r>
              <a:rPr lang="ru-RU" dirty="0"/>
              <a:t>, дерева);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тваринні</a:t>
            </a:r>
            <a:r>
              <a:rPr lang="ru-RU" dirty="0"/>
              <a:t> </a:t>
            </a:r>
            <a:r>
              <a:rPr lang="ru-RU" dirty="0" err="1"/>
              <a:t>орнаменти</a:t>
            </a:r>
            <a:r>
              <a:rPr lang="ru-RU" dirty="0"/>
              <a:t> (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тварин, </a:t>
            </a:r>
            <a:r>
              <a:rPr lang="ru-RU" dirty="0" err="1"/>
              <a:t>птахів</a:t>
            </a:r>
            <a:r>
              <a:rPr lang="ru-RU" dirty="0"/>
              <a:t>, </a:t>
            </a:r>
            <a:r>
              <a:rPr lang="ru-RU" dirty="0" err="1"/>
              <a:t>риб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– очей, </a:t>
            </a:r>
            <a:r>
              <a:rPr lang="ru-RU" dirty="0" err="1"/>
              <a:t>рогів</a:t>
            </a:r>
            <a:r>
              <a:rPr lang="ru-RU" dirty="0"/>
              <a:t>, </a:t>
            </a:r>
            <a:r>
              <a:rPr lang="ru-RU" dirty="0" err="1"/>
              <a:t>кігтів</a:t>
            </a:r>
            <a:r>
              <a:rPr lang="ru-RU" dirty="0"/>
              <a:t>).</a:t>
            </a:r>
            <a:endParaRPr lang="ru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1C3B1A-9F39-4D75-A7FF-9ACF415C5666}"/>
              </a:ext>
            </a:extLst>
          </p:cNvPr>
          <p:cNvSpPr txBox="1"/>
          <p:nvPr/>
        </p:nvSpPr>
        <p:spPr>
          <a:xfrm>
            <a:off x="7325002" y="2828835"/>
            <a:ext cx="46432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0" i="0" dirty="0">
              <a:solidFill>
                <a:schemeClr val="bg1"/>
              </a:solidFill>
              <a:effectLst/>
            </a:endParaRPr>
          </a:p>
          <a:p>
            <a:r>
              <a:rPr lang="ru-RU" b="0" i="0" dirty="0" err="1">
                <a:solidFill>
                  <a:schemeClr val="bg1"/>
                </a:solidFill>
                <a:effectLst/>
              </a:rPr>
              <a:t>Рослинні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орнаменти</a:t>
            </a:r>
            <a:r>
              <a:rPr lang="ru-RU" b="0" i="0" dirty="0">
                <a:solidFill>
                  <a:schemeClr val="bg1"/>
                </a:solidFill>
                <a:effectLst/>
              </a:rPr>
              <a:t> на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українському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одязі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відображають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різноманітність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 і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кольоровість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місцевої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природи</a:t>
            </a:r>
            <a:r>
              <a:rPr lang="ru-RU" b="0" i="0" dirty="0">
                <a:solidFill>
                  <a:schemeClr val="bg1"/>
                </a:solidFill>
                <a:effectLst/>
              </a:rPr>
              <a:t>. Вони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включають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зображення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листя</a:t>
            </a:r>
            <a:r>
              <a:rPr lang="ru-RU" b="0" i="0" dirty="0">
                <a:solidFill>
                  <a:schemeClr val="bg1"/>
                </a:solidFill>
                <a:effectLst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плодів</a:t>
            </a:r>
            <a:r>
              <a:rPr lang="ru-RU" b="0" i="0" dirty="0">
                <a:solidFill>
                  <a:schemeClr val="bg1"/>
                </a:solidFill>
                <a:effectLst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квітів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різних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рослин</a:t>
            </a:r>
            <a:r>
              <a:rPr lang="ru-RU" b="0" i="0" dirty="0">
                <a:solidFill>
                  <a:schemeClr val="bg1"/>
                </a:solidFill>
                <a:effectLst/>
              </a:rPr>
              <a:t>, таких як виноград, дуб,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хміль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барвінок</a:t>
            </a:r>
            <a:r>
              <a:rPr lang="ru-RU" b="0" i="0" dirty="0">
                <a:solidFill>
                  <a:schemeClr val="bg1"/>
                </a:solidFill>
                <a:effectLst/>
              </a:rPr>
              <a:t>, мальва та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інші</a:t>
            </a:r>
            <a:r>
              <a:rPr lang="ru-RU" b="0" i="0" dirty="0">
                <a:solidFill>
                  <a:schemeClr val="bg1"/>
                </a:solidFill>
                <a:effectLst/>
              </a:rPr>
              <a:t>.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Особливе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місце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посідає</a:t>
            </a:r>
            <a:r>
              <a:rPr lang="ru-RU" b="0" i="0" dirty="0">
                <a:solidFill>
                  <a:schemeClr val="bg1"/>
                </a:solidFill>
                <a:effectLst/>
              </a:rPr>
              <a:t> "дерево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життя</a:t>
            </a:r>
            <a:r>
              <a:rPr lang="ru-RU" b="0" i="0" dirty="0">
                <a:solidFill>
                  <a:schemeClr val="bg1"/>
                </a:solidFill>
                <a:effectLst/>
              </a:rPr>
              <a:t>",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стилізоване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візерунок</a:t>
            </a:r>
            <a:r>
              <a:rPr lang="ru-RU" b="0" i="0" dirty="0">
                <a:solidFill>
                  <a:schemeClr val="bg1"/>
                </a:solidFill>
                <a:effectLst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який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має</a:t>
            </a:r>
            <a:r>
              <a:rPr lang="ru-RU" b="0" i="0" dirty="0">
                <a:solidFill>
                  <a:schemeClr val="bg1"/>
                </a:solidFill>
                <a:effectLst/>
              </a:rPr>
              <a:t> велику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цінність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 для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українських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майстринь</a:t>
            </a:r>
            <a:r>
              <a:rPr lang="ru-RU" b="0" i="0" dirty="0">
                <a:solidFill>
                  <a:schemeClr val="bg1"/>
                </a:solidFill>
                <a:effectLst/>
              </a:rPr>
              <a:t>.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Кожен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рослинний</a:t>
            </a:r>
            <a:r>
              <a:rPr lang="ru-RU" b="0" i="0" dirty="0">
                <a:solidFill>
                  <a:schemeClr val="bg1"/>
                </a:solidFill>
                <a:effectLst/>
              </a:rPr>
              <a:t> орнамент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має</a:t>
            </a:r>
            <a:r>
              <a:rPr lang="ru-RU" b="0" i="0" dirty="0">
                <a:solidFill>
                  <a:schemeClr val="bg1"/>
                </a:solidFill>
                <a:effectLst/>
              </a:rPr>
              <a:t> свою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магічну</a:t>
            </a:r>
            <a:r>
              <a:rPr lang="ru-RU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</a:rPr>
              <a:t>символіку</a:t>
            </a:r>
            <a:r>
              <a:rPr lang="ru-RU" b="0" i="0" dirty="0">
                <a:solidFill>
                  <a:schemeClr val="bg1"/>
                </a:solidFill>
                <a:effectLst/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6969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D30268-A5A7-404D-AA81-CD76030AA274}"/>
              </a:ext>
            </a:extLst>
          </p:cNvPr>
          <p:cNvGrpSpPr/>
          <p:nvPr/>
        </p:nvGrpSpPr>
        <p:grpSpPr>
          <a:xfrm>
            <a:off x="363701" y="490498"/>
            <a:ext cx="8974174" cy="1797520"/>
            <a:chOff x="363701" y="490498"/>
            <a:chExt cx="8974174" cy="17975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32E9E1-F6AC-4182-B48C-E5BE297F38EC}"/>
                </a:ext>
              </a:extLst>
            </p:cNvPr>
            <p:cNvSpPr txBox="1"/>
            <p:nvPr/>
          </p:nvSpPr>
          <p:spPr>
            <a:xfrm>
              <a:off x="3243805" y="853520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Виноград</a:t>
              </a:r>
              <a:r>
                <a:rPr lang="ru-RU" dirty="0"/>
                <a:t> – </a:t>
              </a:r>
              <a:r>
                <a:rPr lang="ru-RU" dirty="0" err="1"/>
                <a:t>сімейне</a:t>
              </a:r>
              <a:r>
                <a:rPr lang="ru-RU" dirty="0"/>
                <a:t> </a:t>
              </a:r>
              <a:r>
                <a:rPr lang="ru-RU" dirty="0" err="1"/>
                <a:t>щастя</a:t>
              </a:r>
              <a:endParaRPr lang="ru-UA" dirty="0"/>
            </a:p>
          </p:txBody>
        </p:sp>
        <p:pic>
          <p:nvPicPr>
            <p:cNvPr id="3074" name="Picture 2" descr="Виноград - сімейне щастя">
              <a:extLst>
                <a:ext uri="{FF2B5EF4-FFF2-40B4-BE49-F238E27FC236}">
                  <a16:creationId xmlns:a16="http://schemas.microsoft.com/office/drawing/2014/main" id="{59EA5607-E6BE-4C56-ADA1-915104B28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490498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0F15AD6-08DB-41F4-A0C2-D47DF3223AC5}"/>
              </a:ext>
            </a:extLst>
          </p:cNvPr>
          <p:cNvGrpSpPr/>
          <p:nvPr/>
        </p:nvGrpSpPr>
        <p:grpSpPr>
          <a:xfrm>
            <a:off x="363701" y="2615095"/>
            <a:ext cx="8974174" cy="1797520"/>
            <a:chOff x="363701" y="2615095"/>
            <a:chExt cx="8974174" cy="17975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DA8318-D9B1-4C87-8862-671C7B343012}"/>
                </a:ext>
              </a:extLst>
            </p:cNvPr>
            <p:cNvSpPr txBox="1"/>
            <p:nvPr/>
          </p:nvSpPr>
          <p:spPr>
            <a:xfrm>
              <a:off x="3243805" y="3244334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Дуб</a:t>
              </a:r>
              <a:r>
                <a:rPr lang="ru-RU" dirty="0"/>
                <a:t> – прообраз Перуна на </a:t>
              </a:r>
              <a:r>
                <a:rPr lang="ru-RU" dirty="0" err="1"/>
                <a:t>чоловічій</a:t>
              </a:r>
              <a:r>
                <a:rPr lang="ru-RU" dirty="0"/>
                <a:t> </a:t>
              </a:r>
              <a:r>
                <a:rPr lang="ru-RU" dirty="0" err="1"/>
                <a:t>сорочці</a:t>
              </a:r>
              <a:endParaRPr lang="ru-UA" dirty="0"/>
            </a:p>
          </p:txBody>
        </p:sp>
        <p:pic>
          <p:nvPicPr>
            <p:cNvPr id="3076" name="Picture 4" descr="Дуб - прообраз Перуна на чоловічій сорочці">
              <a:extLst>
                <a:ext uri="{FF2B5EF4-FFF2-40B4-BE49-F238E27FC236}">
                  <a16:creationId xmlns:a16="http://schemas.microsoft.com/office/drawing/2014/main" id="{A59A1C09-3278-4FD9-84A5-655ECA198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2615095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261C2BB-8030-4187-8680-0B92455B55AB}"/>
              </a:ext>
            </a:extLst>
          </p:cNvPr>
          <p:cNvGrpSpPr/>
          <p:nvPr/>
        </p:nvGrpSpPr>
        <p:grpSpPr>
          <a:xfrm>
            <a:off x="363701" y="4809072"/>
            <a:ext cx="9124646" cy="1797520"/>
            <a:chOff x="363701" y="4809072"/>
            <a:chExt cx="9124646" cy="17975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15D761-C2E0-4681-8EB8-3A2E3D0BF7B7}"/>
                </a:ext>
              </a:extLst>
            </p:cNvPr>
            <p:cNvSpPr txBox="1"/>
            <p:nvPr/>
          </p:nvSpPr>
          <p:spPr>
            <a:xfrm>
              <a:off x="3394277" y="5450482"/>
              <a:ext cx="60940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i="0" dirty="0">
                  <a:effectLst/>
                </a:rPr>
                <a:t>Калина</a:t>
              </a:r>
              <a:r>
                <a:rPr lang="ru-RU" b="0" i="0" dirty="0">
                  <a:effectLst/>
                </a:rPr>
                <a:t> – </a:t>
              </a:r>
              <a:r>
                <a:rPr lang="ru-RU" b="0" i="0" dirty="0" err="1">
                  <a:effectLst/>
                </a:rPr>
                <a:t>любов</a:t>
              </a:r>
              <a:r>
                <a:rPr lang="ru-RU" b="0" i="0" dirty="0">
                  <a:effectLst/>
                </a:rPr>
                <a:t>, </a:t>
              </a:r>
              <a:r>
                <a:rPr lang="ru-RU" b="0" i="0" dirty="0" err="1">
                  <a:effectLst/>
                </a:rPr>
                <a:t>багатство</a:t>
              </a:r>
              <a:r>
                <a:rPr lang="ru-RU" b="0" i="0" dirty="0">
                  <a:effectLst/>
                </a:rPr>
                <a:t>, краса; материнство (кущ – </a:t>
              </a:r>
              <a:r>
                <a:rPr lang="ru-RU" b="0" i="0" dirty="0" err="1">
                  <a:effectLst/>
                </a:rPr>
                <a:t>мати</a:t>
              </a:r>
              <a:r>
                <a:rPr lang="ru-RU" b="0" i="0" dirty="0">
                  <a:effectLst/>
                </a:rPr>
                <a:t>, </a:t>
              </a:r>
              <a:r>
                <a:rPr lang="ru-RU" b="0" i="0" dirty="0" err="1">
                  <a:effectLst/>
                </a:rPr>
                <a:t>ягоди</a:t>
              </a:r>
              <a:r>
                <a:rPr lang="ru-RU" b="0" i="0" dirty="0">
                  <a:effectLst/>
                </a:rPr>
                <a:t> – </a:t>
              </a:r>
              <a:r>
                <a:rPr lang="ru-RU" b="0" i="0" dirty="0" err="1">
                  <a:effectLst/>
                </a:rPr>
                <a:t>дітвора</a:t>
              </a:r>
              <a:r>
                <a:rPr lang="ru-RU" b="0" i="0" dirty="0">
                  <a:effectLst/>
                </a:rPr>
                <a:t>)</a:t>
              </a:r>
              <a:endParaRPr lang="ru-UA" dirty="0"/>
            </a:p>
          </p:txBody>
        </p:sp>
        <p:pic>
          <p:nvPicPr>
            <p:cNvPr id="3078" name="Picture 6" descr=" Калина - любов, багатство, краса; материнство (кущ - мати, ягоди - дітвора)">
              <a:extLst>
                <a:ext uri="{FF2B5EF4-FFF2-40B4-BE49-F238E27FC236}">
                  <a16:creationId xmlns:a16="http://schemas.microsoft.com/office/drawing/2014/main" id="{CC25871E-5A9C-46D1-8CA9-D0B9280E2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4809072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8B7127A-D975-49A4-8F3C-AB4CA18A07EC}"/>
              </a:ext>
            </a:extLst>
          </p:cNvPr>
          <p:cNvGrpSpPr/>
          <p:nvPr/>
        </p:nvGrpSpPr>
        <p:grpSpPr>
          <a:xfrm>
            <a:off x="4262378" y="1222852"/>
            <a:ext cx="7565921" cy="1797521"/>
            <a:chOff x="4262378" y="1222852"/>
            <a:chExt cx="7565921" cy="17975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75AB75-E73E-4AA8-9881-200563521FAF}"/>
                </a:ext>
              </a:extLst>
            </p:cNvPr>
            <p:cNvSpPr txBox="1"/>
            <p:nvPr/>
          </p:nvSpPr>
          <p:spPr>
            <a:xfrm>
              <a:off x="4262378" y="1883908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i="0" dirty="0" err="1">
                  <a:effectLst/>
                </a:rPr>
                <a:t>Квітка</a:t>
              </a:r>
              <a:r>
                <a:rPr lang="ru-RU" b="1" i="0" dirty="0">
                  <a:effectLst/>
                </a:rPr>
                <a:t> маку </a:t>
              </a:r>
              <a:r>
                <a:rPr lang="ru-RU" b="0" i="0" dirty="0">
                  <a:effectLst/>
                </a:rPr>
                <a:t>– </a:t>
              </a:r>
              <a:r>
                <a:rPr lang="ru-RU" b="0" i="0" dirty="0" err="1">
                  <a:effectLst/>
                </a:rPr>
                <a:t>захисник</a:t>
              </a:r>
              <a:r>
                <a:rPr lang="ru-RU" b="0" i="0" dirty="0">
                  <a:effectLst/>
                </a:rPr>
                <a:t> </a:t>
              </a:r>
              <a:r>
                <a:rPr lang="ru-RU" b="0" i="0" dirty="0" err="1">
                  <a:effectLst/>
                </a:rPr>
                <a:t>від</a:t>
              </a:r>
              <a:r>
                <a:rPr lang="ru-RU" b="0" i="0" dirty="0">
                  <a:effectLst/>
                </a:rPr>
                <a:t> поганого ока</a:t>
              </a:r>
              <a:endParaRPr lang="ru-UA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0516CF9-2651-4DA7-838C-05468EF8A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2942" y="1222852"/>
              <a:ext cx="2735357" cy="179752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79FE823-0930-4AC9-B43B-3A59B70BEC05}"/>
              </a:ext>
            </a:extLst>
          </p:cNvPr>
          <p:cNvGrpSpPr/>
          <p:nvPr/>
        </p:nvGrpSpPr>
        <p:grpSpPr>
          <a:xfrm>
            <a:off x="3394277" y="3571314"/>
            <a:ext cx="8434022" cy="1797520"/>
            <a:chOff x="3394277" y="3571314"/>
            <a:chExt cx="8434022" cy="179752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184392E-EC01-454D-BC06-5BE87202C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2942" y="3571314"/>
              <a:ext cx="2735357" cy="17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95EE0A-58B0-4DF2-A25E-D7D4717F6E1F}"/>
                </a:ext>
              </a:extLst>
            </p:cNvPr>
            <p:cNvSpPr txBox="1"/>
            <p:nvPr/>
          </p:nvSpPr>
          <p:spPr>
            <a:xfrm>
              <a:off x="3394277" y="4281594"/>
              <a:ext cx="60940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 err="1"/>
                <a:t>Рослинний</a:t>
              </a:r>
              <a:r>
                <a:rPr lang="ru-RU" b="1" dirty="0"/>
                <a:t> мотив </a:t>
              </a:r>
              <a:r>
                <a:rPr lang="ru-RU" dirty="0"/>
                <a:t>- символ </a:t>
              </a:r>
              <a:r>
                <a:rPr lang="ru-RU" dirty="0" err="1"/>
                <a:t>чистоти</a:t>
              </a:r>
              <a:r>
                <a:rPr lang="ru-RU" dirty="0"/>
                <a:t>, </a:t>
              </a:r>
              <a:r>
                <a:rPr lang="ru-RU" dirty="0" err="1"/>
                <a:t>процвітання</a:t>
              </a:r>
              <a:r>
                <a:rPr lang="ru-RU" dirty="0"/>
                <a:t> роду та </a:t>
              </a:r>
              <a:r>
                <a:rPr lang="ru-RU" dirty="0" err="1"/>
                <a:t>життя</a:t>
              </a:r>
              <a:r>
                <a:rPr lang="ru-RU" dirty="0"/>
                <a:t>.</a:t>
              </a:r>
              <a:endParaRPr lang="ru-UA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5FC7CC2-5AE9-4F26-883C-49B576D27A90}"/>
              </a:ext>
            </a:extLst>
          </p:cNvPr>
          <p:cNvSpPr txBox="1"/>
          <p:nvPr/>
        </p:nvSpPr>
        <p:spPr>
          <a:xfrm>
            <a:off x="8105173" y="262026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+mj-lt"/>
              </a:rPr>
              <a:t>Рослинні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err="1">
                <a:latin typeface="+mj-lt"/>
              </a:rPr>
              <a:t>орнаменти</a:t>
            </a:r>
            <a:r>
              <a:rPr lang="ru-RU" sz="2800" dirty="0">
                <a:latin typeface="+mj-lt"/>
              </a:rPr>
              <a:t> </a:t>
            </a:r>
            <a:endParaRPr lang="ru-UA" sz="2800" dirty="0"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991CD11-6E97-4704-91DB-9F22A4862C3E}"/>
              </a:ext>
            </a:extLst>
          </p:cNvPr>
          <p:cNvGrpSpPr/>
          <p:nvPr/>
        </p:nvGrpSpPr>
        <p:grpSpPr>
          <a:xfrm>
            <a:off x="363701" y="483611"/>
            <a:ext cx="8974174" cy="1797520"/>
            <a:chOff x="363701" y="490498"/>
            <a:chExt cx="8974174" cy="17975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5FF1FE-6A66-4341-8A33-BAF666A6337C}"/>
                </a:ext>
              </a:extLst>
            </p:cNvPr>
            <p:cNvSpPr txBox="1"/>
            <p:nvPr/>
          </p:nvSpPr>
          <p:spPr>
            <a:xfrm>
              <a:off x="3243805" y="853520"/>
              <a:ext cx="6094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Виноград</a:t>
              </a:r>
              <a:r>
                <a:rPr lang="ru-RU" dirty="0"/>
                <a:t> – </a:t>
              </a:r>
              <a:r>
                <a:rPr lang="ru-RU" dirty="0" err="1"/>
                <a:t>сімейне</a:t>
              </a:r>
              <a:r>
                <a:rPr lang="ru-RU" dirty="0"/>
                <a:t> </a:t>
              </a:r>
              <a:r>
                <a:rPr lang="ru-RU" dirty="0" err="1"/>
                <a:t>щастя</a:t>
              </a:r>
              <a:endParaRPr lang="ru-UA" dirty="0"/>
            </a:p>
          </p:txBody>
        </p:sp>
        <p:pic>
          <p:nvPicPr>
            <p:cNvPr id="32" name="Picture 2" descr="Виноград - сімейне щастя">
              <a:extLst>
                <a:ext uri="{FF2B5EF4-FFF2-40B4-BE49-F238E27FC236}">
                  <a16:creationId xmlns:a16="http://schemas.microsoft.com/office/drawing/2014/main" id="{0D792E76-A33F-4308-8856-86458DA1B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1" y="490498"/>
              <a:ext cx="2735357" cy="17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416462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одежда, текстиль, Выкройка (дизайн одежды)&#10;&#10;Автоматически созданное описание">
            <a:extLst>
              <a:ext uri="{FF2B5EF4-FFF2-40B4-BE49-F238E27FC236}">
                <a16:creationId xmlns:a16="http://schemas.microsoft.com/office/drawing/2014/main" id="{C6075AEF-B2BC-429B-AC53-D3A7009B8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b="13875"/>
          <a:stretch/>
        </p:blipFill>
        <p:spPr>
          <a:xfrm>
            <a:off x="-3048" y="0"/>
            <a:ext cx="12191980" cy="6857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30526-6211-448E-B298-362F7A3EE69E}"/>
              </a:ext>
            </a:extLst>
          </p:cNvPr>
          <p:cNvSpPr txBox="1"/>
          <p:nvPr/>
        </p:nvSpPr>
        <p:spPr>
          <a:xfrm>
            <a:off x="-3048" y="2228671"/>
            <a:ext cx="4870048" cy="1200329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Вишитий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носили </a:t>
            </a:r>
            <a:r>
              <a:rPr lang="ru-RU" dirty="0" err="1"/>
              <a:t>чоловіки</a:t>
            </a:r>
            <a:r>
              <a:rPr lang="ru-RU" dirty="0"/>
              <a:t>,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діти</a:t>
            </a:r>
            <a:r>
              <a:rPr lang="ru-RU" dirty="0"/>
              <a:t> та для кожного </a:t>
            </a:r>
            <a:r>
              <a:rPr lang="ru-RU" dirty="0" err="1"/>
              <a:t>окремо</a:t>
            </a:r>
            <a:r>
              <a:rPr lang="ru-RU" dirty="0"/>
              <a:t> </a:t>
            </a:r>
            <a:r>
              <a:rPr lang="ru-RU" dirty="0" err="1"/>
              <a:t>підбирався</a:t>
            </a:r>
            <a:r>
              <a:rPr lang="ru-RU" dirty="0"/>
              <a:t> </a:t>
            </a:r>
            <a:r>
              <a:rPr lang="ru-RU" dirty="0" err="1"/>
              <a:t>унікальний</a:t>
            </a:r>
            <a:r>
              <a:rPr lang="ru-RU" dirty="0"/>
              <a:t> </a:t>
            </a:r>
            <a:r>
              <a:rPr lang="ru-RU" dirty="0" err="1"/>
              <a:t>візерунок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сакральним</a:t>
            </a:r>
            <a:r>
              <a:rPr lang="ru-RU" dirty="0"/>
              <a:t> </a:t>
            </a:r>
            <a:r>
              <a:rPr lang="ru-RU" dirty="0" err="1"/>
              <a:t>значенням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4C5C6-00BE-425A-A2BA-7194111A222F}"/>
              </a:ext>
            </a:extLst>
          </p:cNvPr>
          <p:cNvSpPr txBox="1"/>
          <p:nvPr/>
        </p:nvSpPr>
        <p:spPr>
          <a:xfrm>
            <a:off x="0" y="3989333"/>
            <a:ext cx="5034987" cy="1754326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орнаменти</a:t>
            </a:r>
            <a:r>
              <a:rPr lang="ru-RU" dirty="0"/>
              <a:t> </a:t>
            </a:r>
            <a:r>
              <a:rPr lang="ru-RU" dirty="0" err="1"/>
              <a:t>розділяють</a:t>
            </a:r>
            <a:r>
              <a:rPr lang="ru-RU" dirty="0"/>
              <a:t> на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hlinkClick r:id="" action="ppaction://hlinkshowjump?jump=nextslide"/>
              </a:rPr>
              <a:t>тваринні</a:t>
            </a:r>
            <a:r>
              <a:rPr lang="ru-RU" dirty="0">
                <a:hlinkClick r:id="" action="ppaction://hlinkshowjump?jump=nextslide"/>
              </a:rPr>
              <a:t> </a:t>
            </a:r>
            <a:r>
              <a:rPr lang="ru-RU" dirty="0" err="1">
                <a:hlinkClick r:id="" action="ppaction://hlinkshowjump?jump=nextslide"/>
              </a:rPr>
              <a:t>орнаменти</a:t>
            </a:r>
            <a:r>
              <a:rPr lang="ru-RU" dirty="0">
                <a:hlinkClick r:id="" action="ppaction://hlinkshowjump?jump=nextslide"/>
              </a:rPr>
              <a:t> </a:t>
            </a:r>
            <a:r>
              <a:rPr lang="ru-RU" dirty="0"/>
              <a:t>(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тварин, </a:t>
            </a:r>
            <a:r>
              <a:rPr lang="ru-RU" dirty="0" err="1"/>
              <a:t>птахів</a:t>
            </a:r>
            <a:r>
              <a:rPr lang="ru-RU" dirty="0"/>
              <a:t>, </a:t>
            </a:r>
            <a:r>
              <a:rPr lang="ru-RU" dirty="0" err="1"/>
              <a:t>риб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– очей, </a:t>
            </a:r>
            <a:r>
              <a:rPr lang="ru-RU" dirty="0" err="1"/>
              <a:t>рогів</a:t>
            </a:r>
            <a:r>
              <a:rPr lang="ru-RU" dirty="0"/>
              <a:t>, </a:t>
            </a:r>
            <a:r>
              <a:rPr lang="ru-RU" dirty="0" err="1"/>
              <a:t>кігтів</a:t>
            </a:r>
            <a:r>
              <a:rPr lang="ru-RU" dirty="0"/>
              <a:t>).</a:t>
            </a:r>
            <a:endParaRPr lang="ru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09AC7-5F7B-4219-82FF-A4FE46AFE6F8}"/>
              </a:ext>
            </a:extLst>
          </p:cNvPr>
          <p:cNvSpPr txBox="1"/>
          <p:nvPr/>
        </p:nvSpPr>
        <p:spPr>
          <a:xfrm>
            <a:off x="7454097" y="3019836"/>
            <a:ext cx="45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Тваринні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мотиви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вишивках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шифроване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значення</a:t>
            </a:r>
            <a:r>
              <a:rPr lang="ru-RU" dirty="0">
                <a:solidFill>
                  <a:schemeClr val="bg1"/>
                </a:solidFill>
              </a:rPr>
              <a:t>, яке </a:t>
            </a:r>
            <a:r>
              <a:rPr lang="ru-RU" dirty="0" err="1">
                <a:solidFill>
                  <a:schemeClr val="bg1"/>
                </a:solidFill>
              </a:rPr>
              <a:t>відоме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вишивальницям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Деякі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загальноприйняті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символи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включають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півня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захист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зла, </a:t>
            </a:r>
            <a:r>
              <a:rPr lang="ru-RU" dirty="0" err="1">
                <a:solidFill>
                  <a:schemeClr val="bg1"/>
                </a:solidFill>
              </a:rPr>
              <a:t>лелеку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оберіг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немовлят</a:t>
            </a:r>
            <a:r>
              <a:rPr lang="ru-RU" dirty="0">
                <a:solidFill>
                  <a:schemeClr val="bg1"/>
                </a:solidFill>
              </a:rPr>
              <a:t>, чайку як символ </a:t>
            </a:r>
            <a:r>
              <a:rPr lang="ru-RU" dirty="0" err="1">
                <a:solidFill>
                  <a:schemeClr val="bg1"/>
                </a:solidFill>
              </a:rPr>
              <a:t>самотності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бідності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павичів</a:t>
            </a:r>
            <a:r>
              <a:rPr lang="ru-RU" dirty="0">
                <a:solidFill>
                  <a:schemeClr val="bg1"/>
                </a:solidFill>
              </a:rPr>
              <a:t> як символ </a:t>
            </a:r>
            <a:r>
              <a:rPr lang="ru-RU" dirty="0" err="1">
                <a:solidFill>
                  <a:schemeClr val="bg1"/>
                </a:solidFill>
              </a:rPr>
              <a:t>весілля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голубів</a:t>
            </a:r>
            <a:r>
              <a:rPr lang="ru-RU" dirty="0">
                <a:solidFill>
                  <a:schemeClr val="bg1"/>
                </a:solidFill>
              </a:rPr>
              <a:t> як символ неба та миру. Жар-</a:t>
            </a:r>
            <a:r>
              <a:rPr lang="ru-RU" dirty="0" err="1">
                <a:solidFill>
                  <a:schemeClr val="bg1"/>
                </a:solidFill>
              </a:rPr>
              <a:t>птиці</a:t>
            </a:r>
            <a:r>
              <a:rPr lang="ru-RU" dirty="0">
                <a:solidFill>
                  <a:schemeClr val="bg1"/>
                </a:solidFill>
              </a:rPr>
              <a:t> часто </a:t>
            </a:r>
            <a:r>
              <a:rPr lang="ru-RU" dirty="0" err="1">
                <a:solidFill>
                  <a:schemeClr val="bg1"/>
                </a:solidFill>
              </a:rPr>
              <a:t>вишиваються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весільних</a:t>
            </a:r>
            <a:r>
              <a:rPr lang="ru-RU" dirty="0">
                <a:solidFill>
                  <a:schemeClr val="bg1"/>
                </a:solidFill>
              </a:rPr>
              <a:t> рушниках, </a:t>
            </a:r>
            <a:r>
              <a:rPr lang="ru-RU" dirty="0" err="1">
                <a:solidFill>
                  <a:schemeClr val="bg1"/>
                </a:solidFill>
              </a:rPr>
              <a:t>символізуючи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щасливе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подружнє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933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ED964D-0E19-4430-AE40-5941B713EF16}"/>
              </a:ext>
            </a:extLst>
          </p:cNvPr>
          <p:cNvSpPr txBox="1"/>
          <p:nvPr/>
        </p:nvSpPr>
        <p:spPr>
          <a:xfrm>
            <a:off x="8267218" y="28410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+mj-lt"/>
              </a:rPr>
              <a:t>Тваринні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err="1">
                <a:latin typeface="+mj-lt"/>
              </a:rPr>
              <a:t>орнаменти</a:t>
            </a:r>
            <a:r>
              <a:rPr lang="ru-RU" sz="2800" dirty="0">
                <a:latin typeface="+mj-lt"/>
              </a:rPr>
              <a:t> </a:t>
            </a:r>
            <a:endParaRPr lang="ru-UA" sz="2800" dirty="0">
              <a:latin typeface="+mj-lt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CB0CCF9-9DC0-4BFB-8C6B-0685B6CE5F3B}"/>
              </a:ext>
            </a:extLst>
          </p:cNvPr>
          <p:cNvGrpSpPr/>
          <p:nvPr/>
        </p:nvGrpSpPr>
        <p:grpSpPr>
          <a:xfrm>
            <a:off x="660057" y="807328"/>
            <a:ext cx="10660616" cy="1982171"/>
            <a:chOff x="660057" y="807328"/>
            <a:chExt cx="10660616" cy="198217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F93CE55-ED7B-47BA-BC2B-268BBD9FE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057" y="807328"/>
              <a:ext cx="3127425" cy="19821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5CAB56-896D-4CFD-9D41-8D6CEF433776}"/>
                </a:ext>
              </a:extLst>
            </p:cNvPr>
            <p:cNvSpPr txBox="1"/>
            <p:nvPr/>
          </p:nvSpPr>
          <p:spPr>
            <a:xfrm>
              <a:off x="4138583" y="1336748"/>
              <a:ext cx="7182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/>
                <a:t> Голуб </a:t>
              </a:r>
              <a:r>
                <a:rPr lang="ru-RU" dirty="0"/>
                <a:t>- символ Святого Духа. А </a:t>
              </a:r>
              <a:r>
                <a:rPr lang="ru-RU" dirty="0" err="1"/>
                <a:t>також</a:t>
              </a:r>
              <a:r>
                <a:rPr lang="ru-RU" dirty="0"/>
                <a:t> - </a:t>
              </a:r>
              <a:r>
                <a:rPr lang="ru-RU" dirty="0" err="1"/>
                <a:t>щирої</a:t>
              </a:r>
              <a:r>
                <a:rPr lang="ru-RU" dirty="0"/>
                <a:t> </a:t>
              </a:r>
              <a:r>
                <a:rPr lang="ru-RU" dirty="0" err="1"/>
                <a:t>любові</a:t>
              </a:r>
              <a:r>
                <a:rPr lang="ru-RU" dirty="0"/>
                <a:t>, </a:t>
              </a:r>
              <a:r>
                <a:rPr lang="ru-RU" dirty="0" err="1"/>
                <a:t>злагоди</a:t>
              </a:r>
              <a:r>
                <a:rPr lang="ru-RU" dirty="0"/>
                <a:t> й </a:t>
              </a:r>
              <a:r>
                <a:rPr lang="ru-RU" dirty="0" err="1"/>
                <a:t>ніжності.Голуб</a:t>
              </a:r>
              <a:r>
                <a:rPr lang="ru-RU" dirty="0"/>
                <a:t> і голубка в </a:t>
              </a:r>
              <a:r>
                <a:rPr lang="ru-RU" dirty="0" err="1"/>
                <a:t>парі</a:t>
              </a:r>
              <a:r>
                <a:rPr lang="ru-RU" dirty="0"/>
                <a:t> -символ </a:t>
              </a:r>
              <a:r>
                <a:rPr lang="ru-RU" dirty="0" err="1"/>
                <a:t>вічної</a:t>
              </a:r>
              <a:r>
                <a:rPr lang="ru-RU" dirty="0"/>
                <a:t> та </a:t>
              </a:r>
              <a:r>
                <a:rPr lang="ru-RU" dirty="0" err="1"/>
                <a:t>вірної</a:t>
              </a:r>
              <a:r>
                <a:rPr lang="ru-RU" dirty="0"/>
                <a:t> </a:t>
              </a:r>
              <a:r>
                <a:rPr lang="ru-RU" dirty="0" err="1"/>
                <a:t>любові</a:t>
              </a:r>
              <a:r>
                <a:rPr lang="ru-RU" dirty="0"/>
                <a:t>. </a:t>
              </a:r>
              <a:endParaRPr lang="ru-UA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35BC1FD-D0D5-4A55-A652-0FB3C92A5F55}"/>
              </a:ext>
            </a:extLst>
          </p:cNvPr>
          <p:cNvGrpSpPr/>
          <p:nvPr/>
        </p:nvGrpSpPr>
        <p:grpSpPr>
          <a:xfrm>
            <a:off x="660057" y="3723611"/>
            <a:ext cx="10721383" cy="1982171"/>
            <a:chOff x="660057" y="3723611"/>
            <a:chExt cx="10721383" cy="1982171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C0ACF51-CD3E-484C-A03D-4615A510F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057" y="3723611"/>
              <a:ext cx="3127425" cy="1982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43BB8F-B7B0-499E-8B84-2738B90628E1}"/>
                </a:ext>
              </a:extLst>
            </p:cNvPr>
            <p:cNvSpPr txBox="1"/>
            <p:nvPr/>
          </p:nvSpPr>
          <p:spPr>
            <a:xfrm>
              <a:off x="4199350" y="4530030"/>
              <a:ext cx="71820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/>
                <a:t> </a:t>
              </a:r>
              <a:r>
                <a:rPr lang="ru-RU" b="1" dirty="0"/>
                <a:t>Пава</a:t>
              </a:r>
              <a:r>
                <a:rPr lang="ru-RU" dirty="0"/>
                <a:t> - символ </a:t>
              </a:r>
              <a:r>
                <a:rPr lang="ru-RU" dirty="0" err="1"/>
                <a:t>молодості</a:t>
              </a:r>
              <a:r>
                <a:rPr lang="ru-RU" dirty="0"/>
                <a:t> та </a:t>
              </a:r>
              <a:r>
                <a:rPr lang="ru-RU" dirty="0" err="1"/>
                <a:t>розквіту</a:t>
              </a:r>
              <a:r>
                <a:rPr lang="ru-RU" dirty="0"/>
                <a:t> сил. </a:t>
              </a:r>
              <a:endParaRPr lang="ru-UA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489579B-F1CE-4A8F-B9BC-269FE31908D0}"/>
              </a:ext>
            </a:extLst>
          </p:cNvPr>
          <p:cNvSpPr txBox="1"/>
          <p:nvPr/>
        </p:nvSpPr>
        <p:spPr>
          <a:xfrm>
            <a:off x="4551745" y="5927561"/>
            <a:ext cx="7182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Унікальні</a:t>
            </a:r>
            <a:r>
              <a:rPr lang="ru-U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UA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орнаменти</a:t>
            </a:r>
            <a:r>
              <a:rPr lang="ru-U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UA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вишиванок</a:t>
            </a:r>
            <a:r>
              <a:rPr lang="ru-U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у кожному </a:t>
            </a:r>
            <a:r>
              <a:rPr lang="ru-UA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краї</a:t>
            </a:r>
            <a:r>
              <a:rPr lang="ru-U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ru-UA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від</a:t>
            </a:r>
            <a:r>
              <a:rPr lang="ru-U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Львова до </a:t>
            </a:r>
            <a:r>
              <a:rPr lang="ru-UA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Луганська</a:t>
            </a:r>
            <a:endParaRPr lang="ru-UA" dirty="0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7259C420-E2B7-4A87-B1D2-184299557B2C}"/>
              </a:ext>
            </a:extLst>
          </p:cNvPr>
          <p:cNvSpPr/>
          <p:nvPr/>
        </p:nvSpPr>
        <p:spPr>
          <a:xfrm>
            <a:off x="787078" y="5927561"/>
            <a:ext cx="3127425" cy="64633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Якщо вам цікаво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9484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917572A-1247-4AA9-839A-F81787971331}"/>
              </a:ext>
            </a:extLst>
          </p:cNvPr>
          <p:cNvSpPr txBox="1"/>
          <p:nvPr/>
        </p:nvSpPr>
        <p:spPr>
          <a:xfrm>
            <a:off x="7935411" y="3381926"/>
            <a:ext cx="4140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Білий</a:t>
            </a:r>
            <a:r>
              <a:rPr lang="ru-RU" b="1" dirty="0">
                <a:solidFill>
                  <a:schemeClr val="bg1"/>
                </a:solidFill>
              </a:rPr>
              <a:t> –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чистоти</a:t>
            </a:r>
            <a:r>
              <a:rPr lang="ru-RU" dirty="0"/>
              <a:t>, </a:t>
            </a:r>
            <a:r>
              <a:rPr lang="ru-RU" dirty="0" err="1"/>
              <a:t>святості</a:t>
            </a:r>
            <a:r>
              <a:rPr lang="ru-RU" dirty="0"/>
              <a:t>, </a:t>
            </a:r>
            <a:r>
              <a:rPr lang="ru-RU" dirty="0" err="1"/>
              <a:t>незайманості</a:t>
            </a:r>
            <a:r>
              <a:rPr lang="ru-RU" dirty="0"/>
              <a:t> (</a:t>
            </a:r>
            <a:r>
              <a:rPr lang="ru-RU" dirty="0" err="1"/>
              <a:t>білі</a:t>
            </a:r>
            <a:r>
              <a:rPr lang="ru-RU" dirty="0"/>
              <a:t> сорочки носили </a:t>
            </a:r>
            <a:r>
              <a:rPr lang="ru-RU" dirty="0" err="1"/>
              <a:t>незаміжні</a:t>
            </a:r>
            <a:r>
              <a:rPr lang="ru-RU" dirty="0"/>
              <a:t> </a:t>
            </a:r>
            <a:r>
              <a:rPr lang="ru-RU" dirty="0" err="1"/>
              <a:t>дівчата</a:t>
            </a:r>
            <a:r>
              <a:rPr lang="ru-RU" dirty="0"/>
              <a:t>).</a:t>
            </a:r>
            <a:endParaRPr lang="ru-U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D1062-58F7-4A50-9BC7-355151980A26}"/>
              </a:ext>
            </a:extLst>
          </p:cNvPr>
          <p:cNvSpPr txBox="1"/>
          <p:nvPr/>
        </p:nvSpPr>
        <p:spPr>
          <a:xfrm>
            <a:off x="556422" y="1464578"/>
            <a:ext cx="4862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Чорний</a:t>
            </a:r>
            <a:r>
              <a:rPr lang="ru-RU" b="1" dirty="0"/>
              <a:t> –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та </a:t>
            </a:r>
            <a:r>
              <a:rPr lang="ru-RU" dirty="0" err="1"/>
              <a:t>родючості</a:t>
            </a:r>
            <a:r>
              <a:rPr lang="ru-RU" dirty="0"/>
              <a:t>, але в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означав </a:t>
            </a:r>
            <a:r>
              <a:rPr lang="ru-RU" dirty="0" err="1"/>
              <a:t>біль</a:t>
            </a:r>
            <a:r>
              <a:rPr lang="ru-RU" dirty="0"/>
              <a:t> та </a:t>
            </a:r>
            <a:r>
              <a:rPr lang="ru-RU" dirty="0" err="1"/>
              <a:t>страждання</a:t>
            </a:r>
            <a:r>
              <a:rPr lang="ru-RU" dirty="0"/>
              <a:t>, тому будьте </a:t>
            </a:r>
            <a:r>
              <a:rPr lang="ru-RU" dirty="0" err="1"/>
              <a:t>обережними</a:t>
            </a:r>
            <a:r>
              <a:rPr lang="ru-RU" dirty="0"/>
              <a:t>, </a:t>
            </a:r>
            <a:r>
              <a:rPr lang="ru-RU" dirty="0" err="1"/>
              <a:t>обираючий</a:t>
            </a:r>
            <a:r>
              <a:rPr lang="ru-RU" dirty="0"/>
              <a:t> даний </a:t>
            </a:r>
            <a:r>
              <a:rPr lang="ru-RU" dirty="0" err="1"/>
              <a:t>колір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AED6CF-605F-474C-8470-0D86800BFBC6}"/>
              </a:ext>
            </a:extLst>
          </p:cNvPr>
          <p:cNvSpPr txBox="1"/>
          <p:nvPr/>
        </p:nvSpPr>
        <p:spPr>
          <a:xfrm>
            <a:off x="556422" y="3381926"/>
            <a:ext cx="4056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B050"/>
                </a:solidFill>
              </a:rPr>
              <a:t>Зелений</a:t>
            </a:r>
            <a:r>
              <a:rPr lang="ru-RU" dirty="0"/>
              <a:t> – </a:t>
            </a:r>
            <a:r>
              <a:rPr lang="ru-RU" dirty="0" err="1"/>
              <a:t>символізує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та росту</a:t>
            </a:r>
            <a:endParaRPr lang="ru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526E5-C914-4D61-A32C-73062CC16E87}"/>
              </a:ext>
            </a:extLst>
          </p:cNvPr>
          <p:cNvSpPr txBox="1"/>
          <p:nvPr/>
        </p:nvSpPr>
        <p:spPr>
          <a:xfrm>
            <a:off x="7935411" y="5070523"/>
            <a:ext cx="4140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Червоний</a:t>
            </a:r>
            <a:r>
              <a:rPr lang="ru-RU" dirty="0"/>
              <a:t> –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удачі</a:t>
            </a:r>
            <a:r>
              <a:rPr lang="ru-RU" dirty="0"/>
              <a:t>, </a:t>
            </a:r>
            <a:r>
              <a:rPr lang="ru-RU" dirty="0" err="1"/>
              <a:t>захисту</a:t>
            </a:r>
            <a:r>
              <a:rPr lang="ru-RU" dirty="0"/>
              <a:t>, </a:t>
            </a:r>
            <a:r>
              <a:rPr lang="ru-RU" dirty="0" err="1"/>
              <a:t>любові</a:t>
            </a:r>
            <a:r>
              <a:rPr lang="ru-RU" dirty="0"/>
              <a:t> й </a:t>
            </a:r>
            <a:r>
              <a:rPr lang="ru-RU" dirty="0" err="1"/>
              <a:t>пристрасті</a:t>
            </a:r>
            <a:r>
              <a:rPr lang="ru-RU" dirty="0"/>
              <a:t>;</a:t>
            </a:r>
            <a:endParaRPr lang="ru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B0744E-3BA4-49CF-AC3C-F7F98477A600}"/>
              </a:ext>
            </a:extLst>
          </p:cNvPr>
          <p:cNvSpPr txBox="1"/>
          <p:nvPr/>
        </p:nvSpPr>
        <p:spPr>
          <a:xfrm>
            <a:off x="7935411" y="1464578"/>
            <a:ext cx="4140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Жовтий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радості</a:t>
            </a:r>
            <a:r>
              <a:rPr lang="ru-RU" dirty="0"/>
              <a:t>, </a:t>
            </a:r>
            <a:r>
              <a:rPr lang="ru-RU" dirty="0" err="1"/>
              <a:t>багатства</a:t>
            </a:r>
            <a:r>
              <a:rPr lang="ru-RU" dirty="0"/>
              <a:t> і </a:t>
            </a:r>
            <a:r>
              <a:rPr lang="ru-RU" dirty="0" err="1"/>
              <a:t>процвітання</a:t>
            </a:r>
            <a:r>
              <a:rPr lang="ru-RU" dirty="0"/>
              <a:t>;</a:t>
            </a:r>
            <a:endParaRPr lang="ru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8A9CD-465C-41B8-B78E-F2BF67408770}"/>
              </a:ext>
            </a:extLst>
          </p:cNvPr>
          <p:cNvSpPr txBox="1"/>
          <p:nvPr/>
        </p:nvSpPr>
        <p:spPr>
          <a:xfrm>
            <a:off x="556422" y="5070256"/>
            <a:ext cx="4056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5"/>
                </a:solidFill>
              </a:rPr>
              <a:t>Синій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chemeClr val="accent5"/>
                </a:solidFill>
              </a:rPr>
              <a:t>–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dirty="0"/>
              <a:t>символ </a:t>
            </a:r>
            <a:r>
              <a:rPr lang="ru-RU" dirty="0" err="1"/>
              <a:t>жіночої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спокою, </a:t>
            </a:r>
            <a:r>
              <a:rPr lang="ru-RU" dirty="0" err="1"/>
              <a:t>колір</a:t>
            </a:r>
            <a:r>
              <a:rPr lang="ru-RU" dirty="0"/>
              <a:t> води і неба;</a:t>
            </a:r>
            <a:endParaRPr lang="ru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3EC6F-931D-4A4F-A24D-3359AA70A03D}"/>
              </a:ext>
            </a:extLst>
          </p:cNvPr>
          <p:cNvSpPr txBox="1"/>
          <p:nvPr/>
        </p:nvSpPr>
        <p:spPr>
          <a:xfrm>
            <a:off x="512598" y="419408"/>
            <a:ext cx="365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+mj-lt"/>
              </a:rPr>
              <a:t>Символіка кольорів</a:t>
            </a:r>
            <a:endParaRPr lang="ru-UA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0131571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C85078-EDF7-4FD4-BCC2-2A6D4B782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26" y="384858"/>
            <a:ext cx="4370339" cy="60882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E115DC-7631-4DF5-8230-3F0365ED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4857"/>
            <a:ext cx="4714004" cy="60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4459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Freeform: Shape 205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2" name="Picture 4" descr="Стенди Державна символіка України">
            <a:extLst>
              <a:ext uri="{FF2B5EF4-FFF2-40B4-BE49-F238E27FC236}">
                <a16:creationId xmlns:a16="http://schemas.microsoft.com/office/drawing/2014/main" id="{95D26EA4-B825-495D-AD9D-0F5FDC6134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49188">
            <a:off x="4031520" y="1500297"/>
            <a:ext cx="7809084" cy="40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FFB1E-5C74-4A87-ACE7-7C84EC32A30B}"/>
              </a:ext>
            </a:extLst>
          </p:cNvPr>
          <p:cNvSpPr txBox="1"/>
          <p:nvPr/>
        </p:nvSpPr>
        <p:spPr>
          <a:xfrm>
            <a:off x="132522" y="456915"/>
            <a:ext cx="5506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</a:rPr>
              <a:t>Державні символи України</a:t>
            </a:r>
            <a:endParaRPr lang="ru-UA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53E4C-6131-4A35-93DE-CA9CC982FCC3}"/>
              </a:ext>
            </a:extLst>
          </p:cNvPr>
          <p:cNvSpPr txBox="1"/>
          <p:nvPr/>
        </p:nvSpPr>
        <p:spPr>
          <a:xfrm>
            <a:off x="282870" y="2398423"/>
            <a:ext cx="4268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accent1"/>
                </a:solidFill>
              </a:rPr>
              <a:t>Державні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символи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 як прапор, герб і </a:t>
            </a:r>
            <a:r>
              <a:rPr lang="ru-RU" dirty="0" err="1"/>
              <a:t>гімн</a:t>
            </a:r>
            <a:r>
              <a:rPr lang="ru-RU" dirty="0"/>
              <a:t>, є часто </a:t>
            </a:r>
            <a:r>
              <a:rPr lang="ru-RU" dirty="0" err="1"/>
              <a:t>використовуваними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символіки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 Вони </a:t>
            </a:r>
            <a:r>
              <a:rPr lang="ru-RU" dirty="0" err="1"/>
              <a:t>відображають</a:t>
            </a:r>
            <a:r>
              <a:rPr lang="ru-RU" dirty="0"/>
              <a:t> </a:t>
            </a:r>
            <a:r>
              <a:rPr lang="ru-RU" dirty="0" err="1"/>
              <a:t>національну</a:t>
            </a:r>
            <a:r>
              <a:rPr lang="ru-RU" dirty="0"/>
              <a:t> </a:t>
            </a:r>
            <a:r>
              <a:rPr lang="ru-RU" dirty="0" err="1"/>
              <a:t>гордість</a:t>
            </a:r>
            <a:r>
              <a:rPr lang="ru-RU" dirty="0"/>
              <a:t>, </a:t>
            </a:r>
            <a:r>
              <a:rPr lang="ru-RU" dirty="0" err="1"/>
              <a:t>ідентичність</a:t>
            </a:r>
            <a:r>
              <a:rPr lang="ru-RU" dirty="0"/>
              <a:t> та </a:t>
            </a:r>
            <a:r>
              <a:rPr lang="ru-RU" dirty="0" err="1"/>
              <a:t>суверенітет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свою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символіку</a:t>
            </a:r>
            <a:r>
              <a:rPr lang="ru-RU" dirty="0"/>
              <a:t>, яка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включати</a:t>
            </a:r>
            <a:r>
              <a:rPr lang="ru-RU" dirty="0"/>
              <a:t> </a:t>
            </a:r>
            <a:r>
              <a:rPr lang="ru-RU" dirty="0" err="1"/>
              <a:t>логотипи</a:t>
            </a:r>
            <a:r>
              <a:rPr lang="ru-RU" dirty="0"/>
              <a:t>, </a:t>
            </a:r>
            <a:r>
              <a:rPr lang="ru-RU" dirty="0" err="1"/>
              <a:t>слогани</a:t>
            </a:r>
            <a:r>
              <a:rPr lang="ru-RU" dirty="0"/>
              <a:t>, </a:t>
            </a:r>
            <a:r>
              <a:rPr lang="ru-RU" dirty="0" err="1"/>
              <a:t>кольорову</a:t>
            </a:r>
            <a:r>
              <a:rPr lang="ru-RU" dirty="0"/>
              <a:t> схему,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відрізнитися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і </a:t>
            </a:r>
            <a:r>
              <a:rPr lang="ru-RU" dirty="0" err="1"/>
              <a:t>передати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та </a:t>
            </a:r>
            <a:r>
              <a:rPr lang="ru-RU" dirty="0" err="1"/>
              <a:t>повідомлення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88922291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9A55B-D9F5-4841-A35C-1AC9A135EA41}"/>
              </a:ext>
            </a:extLst>
          </p:cNvPr>
          <p:cNvSpPr txBox="1"/>
          <p:nvPr/>
        </p:nvSpPr>
        <p:spPr>
          <a:xfrm>
            <a:off x="1981200" y="26670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latin typeface="+mj-lt"/>
              </a:rPr>
              <a:t>Дякую за увагу!</a:t>
            </a:r>
            <a:endParaRPr lang="ru-UA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333588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Заголовок 1">
            <a:extLst>
              <a:ext uri="{FF2B5EF4-FFF2-40B4-BE49-F238E27FC236}">
                <a16:creationId xmlns:a16="http://schemas.microsoft.com/office/drawing/2014/main" id="{39B504C9-1635-47A3-82F8-A89AB3C1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Державний прапор України</a:t>
            </a:r>
            <a:endParaRPr lang="ru-UA" dirty="0"/>
          </a:p>
        </p:txBody>
      </p:sp>
      <p:pic>
        <p:nvPicPr>
          <p:cNvPr id="3074" name="Picture 2" descr="В Україні відзначають День Державного прапора. Еспресо.Захід">
            <a:extLst>
              <a:ext uri="{FF2B5EF4-FFF2-40B4-BE49-F238E27FC236}">
                <a16:creationId xmlns:a16="http://schemas.microsoft.com/office/drawing/2014/main" id="{4D3F60B3-3BC7-4D19-B1EF-B47BB115D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r="37153"/>
          <a:stretch/>
        </p:blipFill>
        <p:spPr bwMode="auto">
          <a:xfrm>
            <a:off x="2" y="10"/>
            <a:ext cx="6857998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C29D66F-9580-47F5-88BF-2FAC4716F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ru-RU" sz="2000" dirty="0"/>
              <a:t>Один з </a:t>
            </a:r>
            <a:r>
              <a:rPr lang="ru-RU" sz="2000" dirty="0" err="1"/>
              <a:t>найвідоміших</a:t>
            </a:r>
            <a:r>
              <a:rPr lang="ru-RU" sz="2000" dirty="0"/>
              <a:t> </a:t>
            </a:r>
            <a:r>
              <a:rPr lang="ru-RU" sz="2000" dirty="0" err="1"/>
              <a:t>символів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-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державний</a:t>
            </a:r>
            <a:r>
              <a:rPr lang="ru-RU" sz="2000" dirty="0"/>
              <a:t> прапор.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двобарвний</a:t>
            </a:r>
            <a:r>
              <a:rPr lang="ru-RU" sz="2000" dirty="0"/>
              <a:t> дизайн з </a:t>
            </a:r>
            <a:r>
              <a:rPr lang="ru-RU" sz="2000" dirty="0" err="1"/>
              <a:t>вертикальними</a:t>
            </a:r>
            <a:r>
              <a:rPr lang="ru-RU" sz="2000" dirty="0"/>
              <a:t> </a:t>
            </a:r>
            <a:r>
              <a:rPr lang="ru-RU" sz="2000" dirty="0" err="1"/>
              <a:t>смугами</a:t>
            </a:r>
            <a:r>
              <a:rPr lang="ru-RU" sz="2000" dirty="0"/>
              <a:t> - </a:t>
            </a:r>
            <a:r>
              <a:rPr lang="ru-RU" sz="2000" dirty="0" err="1"/>
              <a:t>синьою</a:t>
            </a:r>
            <a:r>
              <a:rPr lang="ru-RU" sz="2000" dirty="0"/>
              <a:t> </a:t>
            </a:r>
            <a:r>
              <a:rPr lang="ru-RU" sz="2000" dirty="0" err="1"/>
              <a:t>зверху</a:t>
            </a:r>
            <a:r>
              <a:rPr lang="ru-RU" sz="2000" dirty="0"/>
              <a:t> й </a:t>
            </a:r>
            <a:r>
              <a:rPr lang="ru-RU" sz="2000" dirty="0" err="1"/>
              <a:t>жовтою</a:t>
            </a:r>
            <a:r>
              <a:rPr lang="ru-RU" sz="2000" dirty="0"/>
              <a:t> </a:t>
            </a:r>
            <a:r>
              <a:rPr lang="ru-RU" sz="2000" dirty="0" err="1"/>
              <a:t>знизу</a:t>
            </a:r>
            <a:r>
              <a:rPr lang="ru-RU" sz="2000" dirty="0"/>
              <a:t>. </a:t>
            </a:r>
            <a:r>
              <a:rPr lang="ru-RU" sz="2000" dirty="0" err="1"/>
              <a:t>Синій</a:t>
            </a:r>
            <a:r>
              <a:rPr lang="ru-RU" sz="2000" dirty="0"/>
              <a:t> </a:t>
            </a:r>
            <a:r>
              <a:rPr lang="ru-RU" sz="2000" dirty="0" err="1"/>
              <a:t>колір</a:t>
            </a:r>
            <a:r>
              <a:rPr lang="ru-RU" sz="2000" dirty="0"/>
              <a:t> </a:t>
            </a:r>
            <a:r>
              <a:rPr lang="ru-RU" sz="2000" dirty="0" err="1"/>
              <a:t>символізує</a:t>
            </a:r>
            <a:r>
              <a:rPr lang="ru-RU" sz="2000" dirty="0"/>
              <a:t> небо, волю й </a:t>
            </a:r>
            <a:r>
              <a:rPr lang="ru-RU" sz="2000" dirty="0" err="1"/>
              <a:t>духовність</a:t>
            </a:r>
            <a:r>
              <a:rPr lang="ru-RU" sz="2000" dirty="0"/>
              <a:t>, а </a:t>
            </a:r>
            <a:r>
              <a:rPr lang="ru-RU" sz="2000" dirty="0" err="1"/>
              <a:t>жовтий</a:t>
            </a:r>
            <a:r>
              <a:rPr lang="ru-RU" sz="2000" dirty="0"/>
              <a:t> - золото, </a:t>
            </a:r>
            <a:r>
              <a:rPr lang="ru-RU" sz="2000" dirty="0" err="1"/>
              <a:t>багатство</a:t>
            </a:r>
            <a:r>
              <a:rPr lang="ru-RU" sz="2000" dirty="0"/>
              <a:t> й </a:t>
            </a:r>
            <a:r>
              <a:rPr lang="ru-RU" sz="2000" dirty="0" err="1"/>
              <a:t>злагоду</a:t>
            </a:r>
            <a:r>
              <a:rPr lang="ru-RU" sz="2000" dirty="0"/>
              <a:t>. </a:t>
            </a:r>
            <a:r>
              <a:rPr lang="ru-RU" sz="2000" dirty="0" err="1"/>
              <a:t>Цей</a:t>
            </a:r>
            <a:r>
              <a:rPr lang="ru-RU" sz="2000" dirty="0"/>
              <a:t> прапор став символом </a:t>
            </a:r>
            <a:r>
              <a:rPr lang="ru-RU" sz="2000" dirty="0" err="1"/>
              <a:t>незалежності</a:t>
            </a:r>
            <a:r>
              <a:rPr lang="ru-RU" sz="2000" dirty="0"/>
              <a:t> та </a:t>
            </a:r>
            <a:r>
              <a:rPr lang="ru-RU" sz="2000" dirty="0" err="1"/>
              <a:t>суверенітету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незалежності</a:t>
            </a:r>
            <a:r>
              <a:rPr lang="ru-RU" sz="2000" dirty="0"/>
              <a:t> у 1991 </a:t>
            </a:r>
            <a:r>
              <a:rPr lang="ru-RU" sz="2000" dirty="0" err="1"/>
              <a:t>році</a:t>
            </a:r>
            <a:r>
              <a:rPr lang="ru-RU" sz="2000" dirty="0"/>
              <a:t>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858024129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A4927-4699-46B4-B3B7-CAE049E3E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Державний герб України</a:t>
            </a:r>
            <a:endParaRPr lang="ru-U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4EAE2B-F0A2-B533-A5AB-306FCAED1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err="1"/>
              <a:t>Ще</a:t>
            </a:r>
            <a:r>
              <a:rPr lang="ru-RU" sz="2000" dirty="0"/>
              <a:t> одним </a:t>
            </a:r>
            <a:r>
              <a:rPr lang="ru-RU" sz="2000" dirty="0" err="1"/>
              <a:t>національним</a:t>
            </a:r>
            <a:r>
              <a:rPr lang="ru-RU" sz="2000" dirty="0"/>
              <a:t> символом є Герб </a:t>
            </a:r>
            <a:r>
              <a:rPr lang="ru-RU" sz="2000" dirty="0" err="1"/>
              <a:t>України</a:t>
            </a:r>
            <a:r>
              <a:rPr lang="ru-RU" sz="2000" dirty="0"/>
              <a:t>. </a:t>
            </a:r>
            <a:r>
              <a:rPr lang="ru-RU" sz="2000" dirty="0" err="1"/>
              <a:t>Головним</a:t>
            </a:r>
            <a:r>
              <a:rPr lang="ru-RU" sz="2000" dirty="0"/>
              <a:t> </a:t>
            </a:r>
            <a:r>
              <a:rPr lang="ru-RU" sz="2000" dirty="0" err="1"/>
              <a:t>елементом</a:t>
            </a:r>
            <a:r>
              <a:rPr lang="ru-RU" sz="2000" dirty="0"/>
              <a:t> герба є </a:t>
            </a:r>
            <a:r>
              <a:rPr lang="ru-RU" sz="2000" dirty="0" err="1"/>
              <a:t>тризуб</a:t>
            </a:r>
            <a:r>
              <a:rPr lang="ru-RU" sz="2000" dirty="0"/>
              <a:t> - </a:t>
            </a:r>
            <a:r>
              <a:rPr lang="ru-RU" sz="2000" dirty="0" err="1"/>
              <a:t>геральдичний</a:t>
            </a:r>
            <a:r>
              <a:rPr lang="ru-RU" sz="2000" dirty="0"/>
              <a:t> символ,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зображує</a:t>
            </a:r>
            <a:r>
              <a:rPr lang="ru-RU" sz="2000" dirty="0"/>
              <a:t> три </a:t>
            </a:r>
            <a:r>
              <a:rPr lang="ru-RU" sz="2000" dirty="0" err="1"/>
              <a:t>золоті</a:t>
            </a:r>
            <a:r>
              <a:rPr lang="ru-RU" sz="2000" dirty="0"/>
              <a:t> коники, </a:t>
            </a:r>
            <a:r>
              <a:rPr lang="ru-RU" sz="2000" dirty="0" err="1"/>
              <a:t>з'єднані</a:t>
            </a:r>
            <a:r>
              <a:rPr lang="ru-RU" sz="2000" dirty="0"/>
              <a:t> разом в одному </a:t>
            </a:r>
            <a:r>
              <a:rPr lang="ru-RU" sz="2000" dirty="0" err="1"/>
              <a:t>місці</a:t>
            </a:r>
            <a:r>
              <a:rPr lang="ru-RU" sz="2000" dirty="0"/>
              <a:t>. Тризуб </a:t>
            </a:r>
            <a:r>
              <a:rPr lang="ru-RU" sz="2000" dirty="0" err="1"/>
              <a:t>відображає</a:t>
            </a:r>
            <a:r>
              <a:rPr lang="ru-RU" sz="2000" dirty="0"/>
              <a:t> </a:t>
            </a:r>
            <a:r>
              <a:rPr lang="ru-RU" sz="2000" dirty="0" err="1"/>
              <a:t>давню</a:t>
            </a:r>
            <a:r>
              <a:rPr lang="ru-RU" sz="2000" dirty="0"/>
              <a:t> </a:t>
            </a:r>
            <a:r>
              <a:rPr lang="ru-RU" sz="2000" dirty="0" err="1"/>
              <a:t>символіку</a:t>
            </a:r>
            <a:r>
              <a:rPr lang="ru-RU" sz="2000" dirty="0"/>
              <a:t> та </a:t>
            </a:r>
            <a:r>
              <a:rPr lang="ru-RU" sz="2000" dirty="0" err="1"/>
              <a:t>історичну</a:t>
            </a:r>
            <a:r>
              <a:rPr lang="ru-RU" sz="2000" dirty="0"/>
              <a:t> </a:t>
            </a:r>
            <a:r>
              <a:rPr lang="ru-RU" sz="2000" dirty="0" err="1"/>
              <a:t>спадщину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народу. </a:t>
            </a:r>
            <a:r>
              <a:rPr lang="ru-RU" sz="2000" dirty="0" err="1"/>
              <a:t>Він</a:t>
            </a:r>
            <a:r>
              <a:rPr lang="ru-RU" sz="2000" dirty="0"/>
              <a:t> є символом </a:t>
            </a:r>
            <a:r>
              <a:rPr lang="ru-RU" sz="2000" dirty="0" err="1"/>
              <a:t>сили</a:t>
            </a:r>
            <a:r>
              <a:rPr lang="ru-RU" sz="2000" dirty="0"/>
              <a:t>, </a:t>
            </a:r>
            <a:r>
              <a:rPr lang="ru-RU" sz="2000" dirty="0" err="1"/>
              <a:t>гідності</a:t>
            </a:r>
            <a:r>
              <a:rPr lang="ru-RU" sz="2000" dirty="0"/>
              <a:t> й </a:t>
            </a:r>
            <a:r>
              <a:rPr lang="ru-RU" sz="2000" dirty="0" err="1"/>
              <a:t>незламності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духу.</a:t>
            </a:r>
            <a:endParaRPr lang="en-US" sz="2000" dirty="0"/>
          </a:p>
        </p:txBody>
      </p:sp>
      <p:pic>
        <p:nvPicPr>
          <p:cNvPr id="5" name="Объект 4" descr="Изображение выглядит как логотип, Графика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E8E6EC-948C-4609-8285-D7D675FF4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r="13047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3155050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DAE88-445D-433E-BC94-5090A6C6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Державний гімн </a:t>
            </a:r>
            <a:r>
              <a:rPr lang="uk-UA" dirty="0" err="1"/>
              <a:t>Ураїни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22B31A-5083-4C46-8F1E-DDA2B486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 lnSpcReduction="10000"/>
          </a:bodyPr>
          <a:lstStyle/>
          <a:p>
            <a:r>
              <a:rPr lang="ru-RU" sz="2000" dirty="0" err="1"/>
              <a:t>Українська</a:t>
            </a:r>
            <a:r>
              <a:rPr lang="ru-RU" sz="2000" dirty="0"/>
              <a:t> </a:t>
            </a:r>
            <a:r>
              <a:rPr lang="ru-RU" sz="2000" dirty="0" err="1"/>
              <a:t>національна</a:t>
            </a:r>
            <a:r>
              <a:rPr lang="ru-RU" sz="2000" dirty="0"/>
              <a:t> </a:t>
            </a:r>
            <a:r>
              <a:rPr lang="ru-RU" sz="2000" dirty="0" err="1"/>
              <a:t>символіка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включає</a:t>
            </a:r>
            <a:r>
              <a:rPr lang="ru-RU" sz="2000" dirty="0"/>
              <a:t> </a:t>
            </a:r>
            <a:r>
              <a:rPr lang="ru-RU" sz="2000" dirty="0" err="1"/>
              <a:t>національний</a:t>
            </a:r>
            <a:r>
              <a:rPr lang="ru-RU" sz="2000" dirty="0"/>
              <a:t> </a:t>
            </a:r>
            <a:r>
              <a:rPr lang="ru-RU" sz="2000" dirty="0" err="1"/>
              <a:t>гімн</a:t>
            </a:r>
            <a:r>
              <a:rPr lang="ru-RU" sz="2000" dirty="0"/>
              <a:t> - "</a:t>
            </a:r>
            <a:r>
              <a:rPr lang="ru-RU" sz="2000" dirty="0" err="1"/>
              <a:t>Ще</a:t>
            </a:r>
            <a:r>
              <a:rPr lang="ru-RU" sz="2000" dirty="0"/>
              <a:t> не </a:t>
            </a:r>
            <a:r>
              <a:rPr lang="ru-RU" sz="2000" dirty="0" err="1"/>
              <a:t>вмерла</a:t>
            </a:r>
            <a:r>
              <a:rPr lang="ru-RU" sz="2000" dirty="0"/>
              <a:t> </a:t>
            </a:r>
            <a:r>
              <a:rPr lang="ru-RU" sz="2000" dirty="0" err="1"/>
              <a:t>Україна</a:t>
            </a:r>
            <a:r>
              <a:rPr lang="ru-RU" sz="2000" dirty="0"/>
              <a:t>". </a:t>
            </a:r>
            <a:r>
              <a:rPr lang="ru-RU" sz="2000" dirty="0" err="1"/>
              <a:t>Цей</a:t>
            </a:r>
            <a:r>
              <a:rPr lang="ru-RU" sz="2000" dirty="0"/>
              <a:t> </a:t>
            </a:r>
            <a:r>
              <a:rPr lang="ru-RU" sz="2000" dirty="0" err="1"/>
              <a:t>гімн</a:t>
            </a:r>
            <a:r>
              <a:rPr lang="ru-RU" sz="2000" dirty="0"/>
              <a:t>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прийнятий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незалежності</a:t>
            </a:r>
            <a:r>
              <a:rPr lang="ru-RU" sz="2000" dirty="0"/>
              <a:t> й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глибокий</a:t>
            </a:r>
            <a:r>
              <a:rPr lang="ru-RU" sz="2000" dirty="0"/>
              <a:t> </a:t>
            </a:r>
            <a:r>
              <a:rPr lang="ru-RU" sz="2000" dirty="0" err="1"/>
              <a:t>патріотичний</a:t>
            </a:r>
            <a:r>
              <a:rPr lang="ru-RU" sz="2000" dirty="0"/>
              <a:t> </a:t>
            </a:r>
            <a:r>
              <a:rPr lang="ru-RU" sz="2000" dirty="0" err="1"/>
              <a:t>зміст</a:t>
            </a:r>
            <a:r>
              <a:rPr lang="ru-RU" sz="2000" dirty="0"/>
              <a:t>.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висвітлює</a:t>
            </a:r>
            <a:r>
              <a:rPr lang="ru-RU" sz="2000" dirty="0"/>
              <a:t> </a:t>
            </a:r>
            <a:r>
              <a:rPr lang="ru-RU" sz="2000" dirty="0" err="1"/>
              <a:t>мужність</a:t>
            </a:r>
            <a:r>
              <a:rPr lang="ru-RU" sz="2000" dirty="0"/>
              <a:t> та </a:t>
            </a:r>
            <a:r>
              <a:rPr lang="ru-RU" sz="2000" dirty="0" err="1"/>
              <a:t>сили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народу,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готовність</a:t>
            </a:r>
            <a:r>
              <a:rPr lang="ru-RU" sz="2000" dirty="0"/>
              <a:t> </a:t>
            </a:r>
            <a:r>
              <a:rPr lang="ru-RU" sz="2000" dirty="0" err="1"/>
              <a:t>боротися</a:t>
            </a:r>
            <a:r>
              <a:rPr lang="ru-RU" sz="2000" dirty="0"/>
              <a:t> за свободу й </a:t>
            </a:r>
            <a:r>
              <a:rPr lang="ru-RU" sz="2000" dirty="0" err="1"/>
              <a:t>незалежність</a:t>
            </a:r>
            <a:r>
              <a:rPr lang="ru-RU" sz="2000" dirty="0"/>
              <a:t>.</a:t>
            </a:r>
            <a:endParaRPr lang="ru-UA" sz="2000" dirty="0"/>
          </a:p>
        </p:txBody>
      </p:sp>
      <p:pic>
        <p:nvPicPr>
          <p:cNvPr id="4098" name="Picture 2" descr="10 березня - День Державного гімну України — ЧДТУ">
            <a:extLst>
              <a:ext uri="{FF2B5EF4-FFF2-40B4-BE49-F238E27FC236}">
                <a16:creationId xmlns:a16="http://schemas.microsoft.com/office/drawing/2014/main" id="{01C2AD8F-A7E0-4F45-B09F-4235C3117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b="2096"/>
          <a:stretch/>
        </p:blipFill>
        <p:spPr bwMode="auto"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663961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Фото Украинские национальные цвета, подсолнух против вышитой ткани">
            <a:extLst>
              <a:ext uri="{FF2B5EF4-FFF2-40B4-BE49-F238E27FC236}">
                <a16:creationId xmlns:a16="http://schemas.microsoft.com/office/drawing/2014/main" id="{0F72051D-BDD1-4705-8889-83D65AA03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E8AAE-DA9B-40D5-8A73-6CED5E58BEAD}"/>
              </a:ext>
            </a:extLst>
          </p:cNvPr>
          <p:cNvSpPr txBox="1"/>
          <p:nvPr/>
        </p:nvSpPr>
        <p:spPr>
          <a:xfrm>
            <a:off x="2443480" y="2418080"/>
            <a:ext cx="730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+mj-lt"/>
              </a:rPr>
              <a:t>Народні символи </a:t>
            </a:r>
            <a:r>
              <a:rPr lang="uk-UA" sz="4000" b="1" dirty="0" err="1">
                <a:latin typeface="+mj-lt"/>
              </a:rPr>
              <a:t>Ураїни</a:t>
            </a:r>
            <a:endParaRPr lang="ru-UA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553142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Объект 4" descr="Изображение выглядит как на открытом воздухе, хижина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B063EC6-3A39-41CE-B3AB-48FEA476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0" b="6110"/>
          <a:stretch/>
        </p:blipFill>
        <p:spPr>
          <a:xfrm>
            <a:off x="-1" y="0"/>
            <a:ext cx="1219199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F6E17-5E27-498E-B27E-88FD0FBD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067" y="324054"/>
            <a:ext cx="4608158" cy="57168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uk-UA" dirty="0" err="1">
                <a:solidFill>
                  <a:schemeClr val="bg1"/>
                </a:solidFill>
              </a:rPr>
              <a:t>Батькіська</a:t>
            </a:r>
            <a:r>
              <a:rPr lang="uk-UA" dirty="0">
                <a:solidFill>
                  <a:schemeClr val="bg1"/>
                </a:solidFill>
              </a:rPr>
              <a:t> хата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C7C5E21-9DBF-4416-A6B3-518D48EFFAEE}"/>
              </a:ext>
            </a:extLst>
          </p:cNvPr>
          <p:cNvSpPr/>
          <p:nvPr/>
        </p:nvSpPr>
        <p:spPr>
          <a:xfrm>
            <a:off x="139148" y="4025348"/>
            <a:ext cx="4065104" cy="2305091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A6486-995A-4BF7-B45D-D52906B7EB39}"/>
              </a:ext>
            </a:extLst>
          </p:cNvPr>
          <p:cNvSpPr txBox="1"/>
          <p:nvPr/>
        </p:nvSpPr>
        <p:spPr>
          <a:xfrm>
            <a:off x="175147" y="4126282"/>
            <a:ext cx="3928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Батьківська</a:t>
            </a:r>
            <a:r>
              <a:rPr lang="ru-RU" dirty="0"/>
              <a:t> хата є </a:t>
            </a:r>
            <a:r>
              <a:rPr lang="ru-RU" dirty="0" err="1"/>
              <a:t>важливим</a:t>
            </a:r>
            <a:r>
              <a:rPr lang="ru-RU" dirty="0"/>
              <a:t> символом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та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ідентичності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не просто </a:t>
            </a:r>
            <a:r>
              <a:rPr lang="ru-RU" dirty="0" err="1"/>
              <a:t>будинок</a:t>
            </a:r>
            <a:r>
              <a:rPr lang="ru-RU" dirty="0"/>
              <a:t>, а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глибоких</a:t>
            </a:r>
            <a:r>
              <a:rPr lang="ru-RU" dirty="0"/>
              <a:t> </a:t>
            </a:r>
            <a:r>
              <a:rPr lang="ru-RU" dirty="0" err="1"/>
              <a:t>зв'язків</a:t>
            </a:r>
            <a:r>
              <a:rPr lang="ru-RU" dirty="0"/>
              <a:t> з родиною, землею, </a:t>
            </a:r>
            <a:r>
              <a:rPr lang="ru-RU" dirty="0" err="1"/>
              <a:t>традиціями</a:t>
            </a:r>
            <a:r>
              <a:rPr lang="ru-RU" dirty="0"/>
              <a:t> та </a:t>
            </a:r>
            <a:r>
              <a:rPr lang="ru-RU" dirty="0" err="1"/>
              <a:t>історією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23652199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ловек, одежда, Традиция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8669D8FA-ECCE-41FE-99C9-77E5B48ED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123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AC8EF-BD67-4BC8-B0C2-23BF0C8B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anchor="b">
            <a:normAutofit/>
          </a:bodyPr>
          <a:lstStyle/>
          <a:p>
            <a:pPr algn="ctr"/>
            <a:r>
              <a:rPr lang="uk-UA" sz="3600" dirty="0"/>
              <a:t>Вишивана сорочка</a:t>
            </a:r>
            <a:endParaRPr lang="ru-UA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95D9C7-52EC-602A-8B87-4EF26292D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811636"/>
            <a:ext cx="5552089" cy="1544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традиційна</a:t>
            </a:r>
            <a:r>
              <a:rPr lang="ru-RU" sz="1400" dirty="0"/>
              <a:t> </a:t>
            </a:r>
            <a:r>
              <a:rPr lang="ru-RU" sz="1400" dirty="0" err="1"/>
              <a:t>вишивана</a:t>
            </a:r>
            <a:r>
              <a:rPr lang="ru-RU" sz="1400" dirty="0"/>
              <a:t> сорочка, яка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різноманітні</a:t>
            </a:r>
            <a:r>
              <a:rPr lang="ru-RU" sz="1400" dirty="0"/>
              <a:t> </a:t>
            </a:r>
            <a:r>
              <a:rPr lang="ru-RU" sz="1400" dirty="0" err="1"/>
              <a:t>візерунки</a:t>
            </a:r>
            <a:r>
              <a:rPr lang="ru-RU" sz="1400" dirty="0"/>
              <a:t> та </a:t>
            </a:r>
            <a:r>
              <a:rPr lang="ru-RU" sz="1400" dirty="0" err="1"/>
              <a:t>орнаменти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символізують</a:t>
            </a:r>
            <a:r>
              <a:rPr lang="ru-RU" sz="1400" dirty="0"/>
              <a:t> природу, </a:t>
            </a:r>
            <a:r>
              <a:rPr lang="ru-RU" sz="1400" dirty="0" err="1"/>
              <a:t>рослинність</a:t>
            </a:r>
            <a:r>
              <a:rPr lang="ru-RU" sz="1400" dirty="0"/>
              <a:t>, </a:t>
            </a:r>
            <a:r>
              <a:rPr lang="ru-RU" sz="1400" dirty="0" err="1"/>
              <a:t>тваринний</a:t>
            </a:r>
            <a:r>
              <a:rPr lang="ru-RU" sz="1400" dirty="0"/>
              <a:t> </a:t>
            </a:r>
            <a:r>
              <a:rPr lang="ru-RU" sz="1400" dirty="0" err="1"/>
              <a:t>світ</a:t>
            </a:r>
            <a:r>
              <a:rPr lang="ru-RU" sz="1400" dirty="0"/>
              <a:t> та </a:t>
            </a:r>
            <a:r>
              <a:rPr lang="ru-RU" sz="1400" dirty="0" err="1"/>
              <a:t>різні</a:t>
            </a:r>
            <a:r>
              <a:rPr lang="ru-RU" sz="1400" dirty="0"/>
              <a:t> </a:t>
            </a:r>
            <a:r>
              <a:rPr lang="ru-RU" sz="1400" dirty="0" err="1"/>
              <a:t>аспекти</a:t>
            </a:r>
            <a:r>
              <a:rPr lang="ru-RU" sz="1400" dirty="0"/>
              <a:t> </a:t>
            </a:r>
            <a:r>
              <a:rPr lang="ru-RU" sz="1400" dirty="0" err="1"/>
              <a:t>українського</a:t>
            </a:r>
            <a:r>
              <a:rPr lang="ru-RU" sz="1400" dirty="0"/>
              <a:t> </a:t>
            </a:r>
            <a:r>
              <a:rPr lang="ru-RU" sz="1400" dirty="0" err="1"/>
              <a:t>життя</a:t>
            </a:r>
            <a:r>
              <a:rPr lang="ru-RU" sz="1400" dirty="0"/>
              <a:t>. </a:t>
            </a:r>
            <a:r>
              <a:rPr lang="ru-RU" sz="1400" dirty="0" err="1"/>
              <a:t>Вишиванка</a:t>
            </a:r>
            <a:r>
              <a:rPr lang="ru-RU" sz="1400" dirty="0"/>
              <a:t> </a:t>
            </a:r>
            <a:r>
              <a:rPr lang="ru-RU" sz="1400" dirty="0" err="1"/>
              <a:t>відображає</a:t>
            </a:r>
            <a:r>
              <a:rPr lang="ru-RU" sz="1400" dirty="0"/>
              <a:t> </a:t>
            </a:r>
            <a:r>
              <a:rPr lang="ru-RU" sz="1400" dirty="0" err="1"/>
              <a:t>національну</a:t>
            </a:r>
            <a:r>
              <a:rPr lang="ru-RU" sz="1400" dirty="0"/>
              <a:t> </a:t>
            </a:r>
            <a:r>
              <a:rPr lang="ru-RU" sz="1400" dirty="0" err="1"/>
              <a:t>гордість</a:t>
            </a:r>
            <a:r>
              <a:rPr lang="ru-RU" sz="1400" dirty="0"/>
              <a:t>, </a:t>
            </a:r>
            <a:r>
              <a:rPr lang="ru-RU" sz="1400" dirty="0" err="1"/>
              <a:t>традиції</a:t>
            </a:r>
            <a:r>
              <a:rPr lang="ru-RU" sz="1400" dirty="0"/>
              <a:t> та </a:t>
            </a:r>
            <a:r>
              <a:rPr lang="ru-RU" sz="1400" dirty="0" err="1"/>
              <a:t>об'єднує</a:t>
            </a:r>
            <a:r>
              <a:rPr lang="ru-RU" sz="1400" dirty="0"/>
              <a:t> </a:t>
            </a:r>
            <a:r>
              <a:rPr lang="ru-RU" sz="1400" dirty="0" err="1"/>
              <a:t>українців</a:t>
            </a:r>
            <a:r>
              <a:rPr lang="ru-RU" sz="1400" dirty="0"/>
              <a:t> </a:t>
            </a:r>
            <a:r>
              <a:rPr lang="ru-RU" sz="1400" dirty="0" err="1"/>
              <a:t>навколо</a:t>
            </a:r>
            <a:r>
              <a:rPr lang="ru-RU" sz="1400" dirty="0"/>
              <a:t> </a:t>
            </a:r>
            <a:r>
              <a:rPr lang="ru-RU" sz="1400" dirty="0" err="1"/>
              <a:t>спільної</a:t>
            </a:r>
            <a:r>
              <a:rPr lang="ru-RU" sz="1400" dirty="0"/>
              <a:t> </a:t>
            </a:r>
            <a:r>
              <a:rPr lang="ru-RU" sz="1400" dirty="0" err="1"/>
              <a:t>культурної</a:t>
            </a:r>
            <a:r>
              <a:rPr lang="ru-RU" sz="1400" dirty="0"/>
              <a:t> </a:t>
            </a:r>
            <a:r>
              <a:rPr lang="ru-RU" sz="1400" dirty="0" err="1"/>
              <a:t>спадщини</a:t>
            </a:r>
            <a:r>
              <a:rPr lang="ru-RU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3516396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1587</Words>
  <Application>Microsoft Office PowerPoint</Application>
  <PresentationFormat>Широкоэкранный</PresentationFormat>
  <Paragraphs>95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Elephant</vt:lpstr>
      <vt:lpstr>BrushVTI</vt:lpstr>
      <vt:lpstr>Державні й народні символи України </vt:lpstr>
      <vt:lpstr>Презентация PowerPoint</vt:lpstr>
      <vt:lpstr>Презентация PowerPoint</vt:lpstr>
      <vt:lpstr>Державний прапор України</vt:lpstr>
      <vt:lpstr>Державний герб України</vt:lpstr>
      <vt:lpstr>Державний гімн Ураїни</vt:lpstr>
      <vt:lpstr>Презентация PowerPoint</vt:lpstr>
      <vt:lpstr>Батькіська хата</vt:lpstr>
      <vt:lpstr>Вишивана сорочка</vt:lpstr>
      <vt:lpstr>Писанка </vt:lpstr>
      <vt:lpstr>Сопілка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Символіка ураїнської вишиванки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Держвні й народні символи України </dc:title>
  <dc:creator>Арина Варламова</dc:creator>
  <cp:lastModifiedBy>Арина Варламова</cp:lastModifiedBy>
  <cp:revision>40</cp:revision>
  <dcterms:created xsi:type="dcterms:W3CDTF">2023-05-12T09:53:39Z</dcterms:created>
  <dcterms:modified xsi:type="dcterms:W3CDTF">2023-05-14T13:49:58Z</dcterms:modified>
</cp:coreProperties>
</file>