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F346BCF-BA3B-4BE4-947E-ABE56B3B756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AE4ACD-0220-47FB-92EA-F06056175C5D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65094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6BCF-BA3B-4BE4-947E-ABE56B3B756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4ACD-0220-47FB-92EA-F06056175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55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6BCF-BA3B-4BE4-947E-ABE56B3B756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4ACD-0220-47FB-92EA-F06056175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66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6BCF-BA3B-4BE4-947E-ABE56B3B756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4ACD-0220-47FB-92EA-F06056175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515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346BCF-BA3B-4BE4-947E-ABE56B3B756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E4ACD-0220-47FB-92EA-F06056175C5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193057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6BCF-BA3B-4BE4-947E-ABE56B3B756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4ACD-0220-47FB-92EA-F06056175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8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6BCF-BA3B-4BE4-947E-ABE56B3B756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4ACD-0220-47FB-92EA-F06056175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812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6BCF-BA3B-4BE4-947E-ABE56B3B756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4ACD-0220-47FB-92EA-F06056175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00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46BCF-BA3B-4BE4-947E-ABE56B3B756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E4ACD-0220-47FB-92EA-F06056175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25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346BCF-BA3B-4BE4-947E-ABE56B3B756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E4ACD-0220-47FB-92EA-F06056175C5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1403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346BCF-BA3B-4BE4-947E-ABE56B3B756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E4ACD-0220-47FB-92EA-F06056175C5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878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F346BCF-BA3B-4BE4-947E-ABE56B3B7569}" type="datetimeFigureOut">
              <a:rPr lang="ru-RU" smtClean="0"/>
              <a:t>27.02.2024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4FAE4ACD-0220-47FB-92EA-F06056175C5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130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5AB6EA-1275-7537-1687-CB7D7F6A6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1789633"/>
          </a:xfrm>
          <a:effectLst/>
        </p:spPr>
        <p:txBody>
          <a:bodyPr/>
          <a:lstStyle/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Філософське осмислення феномену свободи у творчості Т.Г. Шевченка.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AFC5F0-4F81-90ED-5269-A376FA63E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5096786"/>
            <a:ext cx="8245186" cy="564542"/>
          </a:xfrm>
        </p:spPr>
        <p:txBody>
          <a:bodyPr>
            <a:normAutofit/>
          </a:bodyPr>
          <a:lstStyle/>
          <a:p>
            <a:pPr algn="r"/>
            <a:r>
              <a:rPr lang="uk-UA" sz="1400" dirty="0"/>
              <a:t>Олена Асєєва</a:t>
            </a:r>
          </a:p>
          <a:p>
            <a:pPr algn="r"/>
            <a:r>
              <a:rPr lang="uk-UA" sz="1400" dirty="0"/>
              <a:t>121-ППТГ-Д23</a:t>
            </a:r>
            <a:endParaRPr lang="ru-RU" sz="1400" dirty="0"/>
          </a:p>
        </p:txBody>
      </p:sp>
      <p:pic>
        <p:nvPicPr>
          <p:cNvPr id="1026" name="Picture 2" descr="Наклейка Перо-чернила PNG - AVATAN PLUS">
            <a:extLst>
              <a:ext uri="{FF2B5EF4-FFF2-40B4-BE49-F238E27FC236}">
                <a16:creationId xmlns:a16="http://schemas.microsoft.com/office/drawing/2014/main" id="{D04EC26E-EAFE-A703-90C3-1238E910D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78" y="4206486"/>
            <a:ext cx="3032445" cy="240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222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гляди Тараса Шевченка щодо релігії — Вікіпедія">
            <a:extLst>
              <a:ext uri="{FF2B5EF4-FFF2-40B4-BE49-F238E27FC236}">
                <a16:creationId xmlns:a16="http://schemas.microsoft.com/office/drawing/2014/main" id="{DF927E19-9027-0C4A-110F-8C2DB88B6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63" y="0"/>
            <a:ext cx="50387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7E1BA9-A3DA-3D10-CBB7-3979CF2852B5}"/>
              </a:ext>
            </a:extLst>
          </p:cNvPr>
          <p:cNvSpPr txBox="1"/>
          <p:nvPr/>
        </p:nvSpPr>
        <p:spPr>
          <a:xfrm>
            <a:off x="5836257" y="1474619"/>
            <a:ext cx="557001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Борітеся – поборете.</a:t>
            </a:r>
          </a:p>
          <a:p>
            <a:pPr algn="ctr"/>
            <a:r>
              <a:rPr lang="uk-UA" sz="4000" b="1" i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Вам Бог помагає!</a:t>
            </a:r>
          </a:p>
          <a:p>
            <a:pPr algn="ctr"/>
            <a:r>
              <a:rPr lang="uk-UA" sz="4000" b="1" i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вас правда,</a:t>
            </a:r>
          </a:p>
          <a:p>
            <a:pPr algn="ctr"/>
            <a:r>
              <a:rPr lang="uk-UA" sz="4000" b="1" i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вас Слава</a:t>
            </a:r>
          </a:p>
          <a:p>
            <a:pPr algn="ctr"/>
            <a:r>
              <a:rPr lang="uk-UA" sz="4000" b="1" i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воля святая!</a:t>
            </a:r>
          </a:p>
          <a:p>
            <a:pPr algn="r"/>
            <a:endParaRPr lang="uk-UA" sz="2400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uk-UA" sz="2400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Т.Г.Шевченко</a:t>
            </a:r>
          </a:p>
        </p:txBody>
      </p:sp>
    </p:spTree>
    <p:extLst>
      <p:ext uri="{BB962C8B-B14F-4D97-AF65-F5344CB8AC3E}">
        <p14:creationId xmlns:p14="http://schemas.microsoft.com/office/powerpoint/2010/main" val="2536812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ервый &quot;Кобзарь&quot; Т.Г.Шевченко">
            <a:extLst>
              <a:ext uri="{FF2B5EF4-FFF2-40B4-BE49-F238E27FC236}">
                <a16:creationId xmlns:a16="http://schemas.microsoft.com/office/drawing/2014/main" id="{C79FB67D-C9CF-AF37-0C4A-280EE4DA4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04" y="0"/>
            <a:ext cx="10230845" cy="6864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238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46A26-1FA8-B53D-A8DE-729687FCD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570506"/>
          </a:xfrm>
        </p:spPr>
        <p:txBody>
          <a:bodyPr>
            <a:normAutofit/>
          </a:bodyPr>
          <a:lstStyle/>
          <a:p>
            <a:r>
              <a:rPr lang="uk-UA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Головні символи, які підтримують творчість Шевченка:</a:t>
            </a:r>
            <a:endParaRPr lang="ru-RU" sz="27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8572C-B265-27B6-8BD4-EF83A9A6BE8A}"/>
              </a:ext>
            </a:extLst>
          </p:cNvPr>
          <p:cNvSpPr txBox="1"/>
          <p:nvPr/>
        </p:nvSpPr>
        <p:spPr>
          <a:xfrm>
            <a:off x="3307742" y="1256306"/>
            <a:ext cx="5728915" cy="1938992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pPr algn="ctr"/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«Слава»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(українські традиції)</a:t>
            </a: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uk-U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«Правда»</a:t>
            </a:r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(установка на загальнолюдські ідеали й вимоги)</a:t>
            </a:r>
          </a:p>
          <a:p>
            <a:pPr algn="ctr"/>
            <a:r>
              <a:rPr lang="uk-U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«Слово»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(українська культура)</a:t>
            </a:r>
          </a:p>
          <a:p>
            <a:pPr algn="ctr"/>
            <a:endParaRPr lang="ru-RU" sz="2000" dirty="0"/>
          </a:p>
        </p:txBody>
      </p:sp>
      <p:pic>
        <p:nvPicPr>
          <p:cNvPr id="4100" name="Picture 4" descr="селянська родина">
            <a:extLst>
              <a:ext uri="{FF2B5EF4-FFF2-40B4-BE49-F238E27FC236}">
                <a16:creationId xmlns:a16="http://schemas.microsoft.com/office/drawing/2014/main" id="{D151278C-AD87-30B9-57CF-F0B388007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8" y="2786690"/>
            <a:ext cx="4930554" cy="408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катерина">
            <a:extLst>
              <a:ext uri="{FF2B5EF4-FFF2-40B4-BE49-F238E27FC236}">
                <a16:creationId xmlns:a16="http://schemas.microsoft.com/office/drawing/2014/main" id="{D84E9237-9C77-FE97-BC26-91F02F019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989" y="2786690"/>
            <a:ext cx="3021474" cy="408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Казашка">
            <a:extLst>
              <a:ext uri="{FF2B5EF4-FFF2-40B4-BE49-F238E27FC236}">
                <a16:creationId xmlns:a16="http://schemas.microsoft.com/office/drawing/2014/main" id="{3BF9658A-4B8D-3385-14D6-ACDF1CBF1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680" y="2786690"/>
            <a:ext cx="3159589" cy="408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511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05E19A-C4E4-8AE6-0800-50C594F56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184867"/>
            <a:ext cx="10392355" cy="14859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Його історичні твори пронизані ідеєю національно-визвольної боротьби, державної незалежності і закликом до рішучих дій проти насильства.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Шевченко Т. Г. Тарасова ніч (1860)">
            <a:extLst>
              <a:ext uri="{FF2B5EF4-FFF2-40B4-BE49-F238E27FC236}">
                <a16:creationId xmlns:a16="http://schemas.microsoft.com/office/drawing/2014/main" id="{0E1E1FA9-1576-3490-3421-E36054213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850" y="1758231"/>
            <a:ext cx="2802669" cy="459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Шевченко Тарас - Чигиринський кобзар і Гайдамаки | Книжкова Хата - магазин  цікавих книг! м. Коломия, вул. Чорновола, 51">
            <a:extLst>
              <a:ext uri="{FF2B5EF4-FFF2-40B4-BE49-F238E27FC236}">
                <a16:creationId xmlns:a16="http://schemas.microsoft.com/office/drawing/2014/main" id="{21DDFB4C-8AEC-236F-5F6F-94F58B247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11" y="1758231"/>
            <a:ext cx="3001766" cy="459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03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8012EB-7184-0129-CC6A-EF1E3AB95900}"/>
              </a:ext>
            </a:extLst>
          </p:cNvPr>
          <p:cNvSpPr txBox="1"/>
          <p:nvPr/>
        </p:nvSpPr>
        <p:spPr>
          <a:xfrm>
            <a:off x="1264257" y="873067"/>
            <a:ext cx="992322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spcAft>
                <a:spcPts val="800"/>
              </a:spcAft>
            </a:pPr>
            <a:r>
              <a:rPr lang="uk-UA" sz="2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поемі Шевченка «Кавказ» Прометей стає символом непокореного народу, втіленням прагнень кавказьких народів до свободи та бажання жити незалежним мирним життям.</a:t>
            </a:r>
            <a:endParaRPr lang="ru-RU" sz="24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uk-UA" sz="24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вмирає душа наша,</a:t>
            </a:r>
            <a:endParaRPr lang="ru-RU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uk-UA" sz="24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вмирає воля.</a:t>
            </a:r>
            <a:endParaRPr lang="ru-RU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uk-UA" sz="24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Поет у своєму творі протиставляє вільний Кавказ російській імперії, яку він вважає тюрмою для народів:</a:t>
            </a:r>
            <a:endParaRPr lang="ru-RU" sz="2400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uk-UA" sz="24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 молдованина до фіна </a:t>
            </a:r>
            <a:endParaRPr lang="ru-RU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uk-UA" sz="24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всіх язиках все мовчить,</a:t>
            </a:r>
            <a:endParaRPr lang="ru-RU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uk-UA" sz="24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 благоденствує!</a:t>
            </a:r>
            <a:endParaRPr lang="ru-RU" sz="24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35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ndefined">
            <a:extLst>
              <a:ext uri="{FF2B5EF4-FFF2-40B4-BE49-F238E27FC236}">
                <a16:creationId xmlns:a16="http://schemas.microsoft.com/office/drawing/2014/main" id="{69259784-0B21-3464-B28A-26DF12CE9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91" y="0"/>
            <a:ext cx="42862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1B18FC-70D8-DA12-001F-1D7656A9892D}"/>
              </a:ext>
            </a:extLst>
          </p:cNvPr>
          <p:cNvSpPr txBox="1"/>
          <p:nvPr/>
        </p:nvSpPr>
        <p:spPr>
          <a:xfrm>
            <a:off x="5178288" y="117693"/>
            <a:ext cx="6094674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/>
            <a:r>
              <a:rPr lang="uk-UA" sz="1800" i="1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Як умру, то поховайте</a:t>
            </a:r>
            <a:endParaRPr lang="uk-UA" sz="1600" i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/>
            <a:r>
              <a:rPr lang="uk-UA" sz="1800" i="1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Мене на могилі</a:t>
            </a:r>
            <a:endParaRPr lang="uk-UA" sz="1600" i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/>
            <a:r>
              <a:rPr lang="uk-UA" sz="1800" i="1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Серед степу широкого</a:t>
            </a:r>
            <a:endParaRPr lang="uk-UA" sz="1600" i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/>
            <a:r>
              <a:rPr lang="uk-UA" sz="1800" i="1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На Вкраїні милій,</a:t>
            </a:r>
            <a:endParaRPr lang="uk-UA" sz="1600" i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/>
            <a:r>
              <a:rPr lang="uk-UA" sz="1800" i="1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Щоб лани широкополі,</a:t>
            </a:r>
            <a:endParaRPr lang="uk-UA" sz="1600" i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/>
            <a:r>
              <a:rPr lang="uk-UA" sz="1800" i="1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І Дніпро, і кручі</a:t>
            </a:r>
            <a:endParaRPr lang="uk-UA" sz="1600" i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/>
            <a:r>
              <a:rPr lang="uk-UA" sz="1800" i="1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Було видно, було чути,</a:t>
            </a:r>
            <a:endParaRPr lang="uk-UA" sz="1600" i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/>
            <a:r>
              <a:rPr lang="uk-UA" sz="1800" i="1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Як реве ревучий.</a:t>
            </a:r>
            <a:endParaRPr lang="uk-UA" sz="1600" i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/>
            <a:r>
              <a:rPr lang="uk-UA" sz="1800" i="1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Як понесе з України</a:t>
            </a:r>
            <a:endParaRPr lang="uk-UA" sz="1600" i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/>
            <a:r>
              <a:rPr lang="uk-UA" sz="1800" i="1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 синєє море</a:t>
            </a:r>
            <a:endParaRPr lang="uk-UA" sz="1600" i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/>
            <a:r>
              <a:rPr lang="uk-UA" sz="1800" i="1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Кров ворожу... отойді я</a:t>
            </a:r>
            <a:endParaRPr lang="uk-UA" sz="1600" i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/>
            <a:r>
              <a:rPr lang="uk-UA" sz="1800" i="1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І лани і гори —</a:t>
            </a:r>
            <a:endParaRPr lang="uk-UA" sz="1600" i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/>
            <a:r>
              <a:rPr lang="uk-UA" sz="1800" i="1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Все покину, і полину</a:t>
            </a:r>
            <a:endParaRPr lang="uk-UA" sz="1600" i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/>
            <a:r>
              <a:rPr lang="uk-UA" sz="1800" i="1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До самого Бога</a:t>
            </a:r>
            <a:endParaRPr lang="uk-UA" sz="1600" i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/>
            <a:r>
              <a:rPr lang="uk-UA" sz="1800" i="1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Молитися... а до того</a:t>
            </a:r>
            <a:endParaRPr lang="uk-UA" sz="1600" i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/>
            <a:r>
              <a:rPr lang="uk-UA" sz="1800" i="1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Я не знаю Бога.</a:t>
            </a:r>
            <a:endParaRPr lang="uk-UA" sz="1600" i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/>
            <a:r>
              <a:rPr lang="uk-UA" sz="1800" i="1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Поховайте та вставайте,</a:t>
            </a:r>
            <a:endParaRPr lang="uk-UA" sz="1600" i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/>
            <a:r>
              <a:rPr lang="uk-UA" sz="1800" i="1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Кайдани порвіте</a:t>
            </a:r>
            <a:endParaRPr lang="uk-UA" sz="1600" i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/>
            <a:r>
              <a:rPr lang="uk-UA" sz="1800" i="1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І вражою злою кров’ю</a:t>
            </a:r>
            <a:endParaRPr lang="uk-UA" sz="1600" i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/>
            <a:r>
              <a:rPr lang="uk-UA" sz="1800" i="1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Волю окропіте.</a:t>
            </a:r>
            <a:endParaRPr lang="uk-UA" sz="1600" i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/>
            <a:r>
              <a:rPr lang="uk-UA" sz="1800" i="1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І мене в сем’ї великій,</a:t>
            </a:r>
            <a:endParaRPr lang="uk-UA" sz="1600" i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/>
            <a:r>
              <a:rPr lang="uk-UA" sz="1800" i="1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сем’ї вольній, новій,</a:t>
            </a:r>
            <a:endParaRPr lang="uk-UA" sz="1600" i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/>
            <a:r>
              <a:rPr lang="uk-UA" sz="1800" i="1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Не забудьте пом’янути</a:t>
            </a:r>
            <a:endParaRPr lang="uk-UA" sz="1600" i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 algn="just"/>
            <a:r>
              <a:rPr lang="uk-UA" sz="1800" i="1" noProof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Незлим тихим словом.</a:t>
            </a:r>
            <a:endParaRPr lang="uk-UA" sz="1600" i="1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148" name="Picture 4" descr="Перо картинки - 74 фото">
            <a:extLst>
              <a:ext uri="{FF2B5EF4-FFF2-40B4-BE49-F238E27FC236}">
                <a16:creationId xmlns:a16="http://schemas.microsoft.com/office/drawing/2014/main" id="{1B5B7484-1816-7A4A-9AB5-07C8EA3E5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421" y="2051436"/>
            <a:ext cx="4561579" cy="38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950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тарас шевченко презентація | PPT">
            <a:extLst>
              <a:ext uri="{FF2B5EF4-FFF2-40B4-BE49-F238E27FC236}">
                <a16:creationId xmlns:a16="http://schemas.microsoft.com/office/drawing/2014/main" id="{33E25BC1-6DE0-21AC-A7B3-981DC66E6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831" y="143123"/>
            <a:ext cx="8762338" cy="6571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708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CC2519-49E5-A36C-657F-5044B8181313}"/>
              </a:ext>
            </a:extLst>
          </p:cNvPr>
          <p:cNvSpPr txBox="1"/>
          <p:nvPr/>
        </p:nvSpPr>
        <p:spPr>
          <a:xfrm>
            <a:off x="4298980" y="196751"/>
            <a:ext cx="43997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 descr="Тарас Шевченко: занимательные истории про великого украинца">
            <a:extLst>
              <a:ext uri="{FF2B5EF4-FFF2-40B4-BE49-F238E27FC236}">
                <a16:creationId xmlns:a16="http://schemas.microsoft.com/office/drawing/2014/main" id="{ADED0C93-7696-828E-E881-16B22D366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53721"/>
            <a:ext cx="7511291" cy="560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729295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75</TotalTime>
  <Words>259</Words>
  <Application>Microsoft Office PowerPoint</Application>
  <PresentationFormat>Широкоэкранный</PresentationFormat>
  <Paragraphs>49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Franklin Gothic Book</vt:lpstr>
      <vt:lpstr>Times New Roman</vt:lpstr>
      <vt:lpstr>Уголки</vt:lpstr>
      <vt:lpstr>Філософське осмислення феномену свободи у творчості Т.Г. Шевченка.</vt:lpstr>
      <vt:lpstr>Презентация PowerPoint</vt:lpstr>
      <vt:lpstr>Презентация PowerPoint</vt:lpstr>
      <vt:lpstr>Головні символи, які підтримують творчість Шевченка:</vt:lpstr>
      <vt:lpstr>Його історичні твори пронизані ідеєю національно-визвольної боротьби, державної незалежності і закликом до рішучих дій проти насильства.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Філософське осмислення феномену свободи у творчості Т.Г. Шевченка.</dc:title>
  <dc:creator>Пользователь</dc:creator>
  <cp:lastModifiedBy>Пользователь</cp:lastModifiedBy>
  <cp:revision>1</cp:revision>
  <dcterms:created xsi:type="dcterms:W3CDTF">2024-02-27T11:33:33Z</dcterms:created>
  <dcterms:modified xsi:type="dcterms:W3CDTF">2024-02-27T12:49:13Z</dcterms:modified>
</cp:coreProperties>
</file>