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Lst>
  <p:sldSz cx="18288000" cy="10287000"/>
  <p:notesSz cx="6858000" cy="9144000"/>
  <p:embeddedFontLst>
    <p:embeddedFont>
      <p:font typeface="Lora" charset="1" panose="00000500000000000000"/>
      <p:regular r:id="rId6"/>
    </p:embeddedFont>
    <p:embeddedFont>
      <p:font typeface="Lora Bold" charset="1" panose="00000800000000000000"/>
      <p:regular r:id="rId7"/>
    </p:embeddedFont>
    <p:embeddedFont>
      <p:font typeface="Lora Italics" charset="1" panose="00000500000000000000"/>
      <p:regular r:id="rId8"/>
    </p:embeddedFont>
    <p:embeddedFont>
      <p:font typeface="Lora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Georgia Pro" charset="1" panose="02040502050405020303"/>
      <p:regular r:id="rId14"/>
    </p:embeddedFont>
    <p:embeddedFont>
      <p:font typeface="Georgia Pro Bold" charset="1" panose="02040802050405020203"/>
      <p:regular r:id="rId15"/>
    </p:embeddedFont>
    <p:embeddedFont>
      <p:font typeface="Georgia Pro Italics" charset="1" panose="02040502050405090303"/>
      <p:regular r:id="rId16"/>
    </p:embeddedFont>
    <p:embeddedFont>
      <p:font typeface="Georgia Pro Bold Italics" charset="1" panose="02040802050405090203"/>
      <p:regular r:id="rId17"/>
    </p:embeddedFont>
    <p:embeddedFont>
      <p:font typeface="Georgia Pro Light" charset="1" panose="02040302050405020303"/>
      <p:regular r:id="rId18"/>
    </p:embeddedFont>
    <p:embeddedFont>
      <p:font typeface="Georgia Pro Light Italics" charset="1" panose="02040302050405090303"/>
      <p:regular r:id="rId19"/>
    </p:embeddedFont>
    <p:embeddedFont>
      <p:font typeface="Georgia Pro Heavy" charset="1" panose="02040A02050405020203"/>
      <p:regular r:id="rId20"/>
    </p:embeddedFont>
    <p:embeddedFont>
      <p:font typeface="Georgia Pro Heavy Italics" charset="1" panose="02040A020504050902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6.pn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jpe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jpe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https://www.wikiwand.com/uk/1843" TargetMode="External" Type="http://schemas.openxmlformats.org/officeDocument/2006/relationships/hyperlink"/><Relationship Id="rId7" Target="https://www.wikiwand.com/uk/%D0%92%D1%96%D0%BB%D1%8C%D1%85%D1%96%D0%B2%D1%81%D1%8C%D0%BA%D0%B0_%D0%A2%D0%B5%D1%82%D1%8F%D0%BD%D0%B0_%D0%93%D1%83%D1%81%D1%82%D0%B0%D0%B2%D1%96%D0%B2%D0%BD%D0%B0" TargetMode="External" Type="http://schemas.openxmlformats.org/officeDocument/2006/relationships/hyperlink"/><Relationship Id="rId8" Target="../media/image3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4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661F13"/>
        </a:solidFill>
      </p:bgPr>
    </p:bg>
    <p:spTree>
      <p:nvGrpSpPr>
        <p:cNvPr id="1" name=""/>
        <p:cNvGrpSpPr/>
        <p:nvPr/>
      </p:nvGrpSpPr>
      <p:grpSpPr>
        <a:xfrm>
          <a:off x="0" y="0"/>
          <a:ext cx="0" cy="0"/>
          <a:chOff x="0" y="0"/>
          <a:chExt cx="0" cy="0"/>
        </a:xfrm>
      </p:grpSpPr>
      <p:sp>
        <p:nvSpPr>
          <p:cNvPr name="Freeform 2" id="2"/>
          <p:cNvSpPr/>
          <p:nvPr/>
        </p:nvSpPr>
        <p:spPr>
          <a:xfrm flipH="true" flipV="false" rot="-4158480">
            <a:off x="-533031" y="4734000"/>
            <a:ext cx="5721671" cy="5860184"/>
          </a:xfrm>
          <a:custGeom>
            <a:avLst/>
            <a:gdLst/>
            <a:ahLst/>
            <a:cxnLst/>
            <a:rect r="r" b="b" t="t" l="l"/>
            <a:pathLst>
              <a:path h="5860184" w="5721671">
                <a:moveTo>
                  <a:pt x="5721671" y="0"/>
                </a:moveTo>
                <a:lnTo>
                  <a:pt x="0" y="0"/>
                </a:lnTo>
                <a:lnTo>
                  <a:pt x="0" y="5860184"/>
                </a:lnTo>
                <a:lnTo>
                  <a:pt x="5721671" y="5860184"/>
                </a:lnTo>
                <a:lnTo>
                  <a:pt x="57216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738970">
            <a:off x="13060311" y="-1236810"/>
            <a:ext cx="4399209" cy="4531020"/>
          </a:xfrm>
          <a:custGeom>
            <a:avLst/>
            <a:gdLst/>
            <a:ahLst/>
            <a:cxnLst/>
            <a:rect r="r" b="b" t="t" l="l"/>
            <a:pathLst>
              <a:path h="4531020" w="4399209">
                <a:moveTo>
                  <a:pt x="0" y="0"/>
                </a:moveTo>
                <a:lnTo>
                  <a:pt x="4399209" y="0"/>
                </a:lnTo>
                <a:lnTo>
                  <a:pt x="4399209" y="4531020"/>
                </a:lnTo>
                <a:lnTo>
                  <a:pt x="0" y="45310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110880">
            <a:off x="13326091" y="2324788"/>
            <a:ext cx="6261164" cy="8091973"/>
          </a:xfrm>
          <a:custGeom>
            <a:avLst/>
            <a:gdLst/>
            <a:ahLst/>
            <a:cxnLst/>
            <a:rect r="r" b="b" t="t" l="l"/>
            <a:pathLst>
              <a:path h="8091973" w="6261164">
                <a:moveTo>
                  <a:pt x="0" y="0"/>
                </a:moveTo>
                <a:lnTo>
                  <a:pt x="6261164" y="0"/>
                </a:lnTo>
                <a:lnTo>
                  <a:pt x="6261164" y="8091973"/>
                </a:lnTo>
                <a:lnTo>
                  <a:pt x="0" y="8091973"/>
                </a:lnTo>
                <a:lnTo>
                  <a:pt x="0" y="0"/>
                </a:lnTo>
                <a:close/>
              </a:path>
            </a:pathLst>
          </a:custGeom>
          <a:blipFill>
            <a:blip r:embed="rId6"/>
            <a:stretch>
              <a:fillRect l="0" t="0" r="0" b="0"/>
            </a:stretch>
          </a:blipFill>
        </p:spPr>
      </p:sp>
      <p:sp>
        <p:nvSpPr>
          <p:cNvPr name="Freeform 5" id="5"/>
          <p:cNvSpPr/>
          <p:nvPr/>
        </p:nvSpPr>
        <p:spPr>
          <a:xfrm flipH="true" flipV="false" rot="-2812187">
            <a:off x="-2111299" y="380466"/>
            <a:ext cx="7335421" cy="4557130"/>
          </a:xfrm>
          <a:custGeom>
            <a:avLst/>
            <a:gdLst/>
            <a:ahLst/>
            <a:cxnLst/>
            <a:rect r="r" b="b" t="t" l="l"/>
            <a:pathLst>
              <a:path h="4557130" w="7335421">
                <a:moveTo>
                  <a:pt x="7335420" y="0"/>
                </a:moveTo>
                <a:lnTo>
                  <a:pt x="0" y="0"/>
                </a:lnTo>
                <a:lnTo>
                  <a:pt x="0" y="4557130"/>
                </a:lnTo>
                <a:lnTo>
                  <a:pt x="7335420" y="4557130"/>
                </a:lnTo>
                <a:lnTo>
                  <a:pt x="7335420" y="0"/>
                </a:lnTo>
                <a:close/>
              </a:path>
            </a:pathLst>
          </a:custGeom>
          <a:blipFill>
            <a:blip r:embed="rId7"/>
            <a:stretch>
              <a:fillRect l="0" t="0" r="0" b="0"/>
            </a:stretch>
          </a:blipFill>
        </p:spPr>
      </p:sp>
      <p:sp>
        <p:nvSpPr>
          <p:cNvPr name="Freeform 6" id="6"/>
          <p:cNvSpPr/>
          <p:nvPr/>
        </p:nvSpPr>
        <p:spPr>
          <a:xfrm flipH="false" flipV="false" rot="5400000">
            <a:off x="9120271" y="5614699"/>
            <a:ext cx="47459" cy="2372926"/>
          </a:xfrm>
          <a:custGeom>
            <a:avLst/>
            <a:gdLst/>
            <a:ahLst/>
            <a:cxnLst/>
            <a:rect r="r" b="b" t="t" l="l"/>
            <a:pathLst>
              <a:path h="2372926" w="47459">
                <a:moveTo>
                  <a:pt x="0" y="0"/>
                </a:moveTo>
                <a:lnTo>
                  <a:pt x="47458" y="0"/>
                </a:lnTo>
                <a:lnTo>
                  <a:pt x="47458" y="2372927"/>
                </a:lnTo>
                <a:lnTo>
                  <a:pt x="0" y="2372927"/>
                </a:lnTo>
                <a:lnTo>
                  <a:pt x="0" y="0"/>
                </a:lnTo>
                <a:close/>
              </a:path>
            </a:pathLst>
          </a:custGeom>
          <a:blipFill>
            <a:blip r:embed="rId8"/>
            <a:stretch>
              <a:fillRect l="0" t="0" r="0" b="0"/>
            </a:stretch>
          </a:blipFill>
        </p:spPr>
      </p:sp>
      <p:grpSp>
        <p:nvGrpSpPr>
          <p:cNvPr name="Group 7" id="7"/>
          <p:cNvGrpSpPr/>
          <p:nvPr/>
        </p:nvGrpSpPr>
        <p:grpSpPr>
          <a:xfrm rot="0">
            <a:off x="3477810" y="3952469"/>
            <a:ext cx="11332381" cy="2305050"/>
            <a:chOff x="0" y="0"/>
            <a:chExt cx="15109841" cy="3073400"/>
          </a:xfrm>
        </p:grpSpPr>
        <p:sp>
          <p:nvSpPr>
            <p:cNvPr name="TextBox 8" id="8"/>
            <p:cNvSpPr txBox="true"/>
            <p:nvPr/>
          </p:nvSpPr>
          <p:spPr>
            <a:xfrm rot="0">
              <a:off x="0" y="965200"/>
              <a:ext cx="15109841" cy="2108200"/>
            </a:xfrm>
            <a:prstGeom prst="rect">
              <a:avLst/>
            </a:prstGeom>
          </p:spPr>
          <p:txBody>
            <a:bodyPr anchor="t" rtlCol="false" tIns="0" lIns="0" bIns="0" rIns="0">
              <a:spAutoFit/>
            </a:bodyPr>
            <a:lstStyle/>
            <a:p>
              <a:pPr algn="ctr">
                <a:lnSpc>
                  <a:spcPts val="12480"/>
                </a:lnSpc>
              </a:pPr>
              <a:r>
                <a:rPr lang="en-US" sz="10400">
                  <a:solidFill>
                    <a:srgbClr val="E9DBC9"/>
                  </a:solidFill>
                  <a:latin typeface="Lora"/>
                </a:rPr>
                <a:t>Т.Г. Шевченка</a:t>
              </a:r>
            </a:p>
          </p:txBody>
        </p:sp>
        <p:sp>
          <p:nvSpPr>
            <p:cNvPr name="TextBox 9" id="9"/>
            <p:cNvSpPr txBox="true"/>
            <p:nvPr/>
          </p:nvSpPr>
          <p:spPr>
            <a:xfrm rot="0">
              <a:off x="0" y="9525"/>
              <a:ext cx="15109841" cy="955675"/>
            </a:xfrm>
            <a:prstGeom prst="rect">
              <a:avLst/>
            </a:prstGeom>
          </p:spPr>
          <p:txBody>
            <a:bodyPr anchor="t" rtlCol="false" tIns="0" lIns="0" bIns="0" rIns="0">
              <a:spAutoFit/>
            </a:bodyPr>
            <a:lstStyle/>
            <a:p>
              <a:pPr algn="ctr">
                <a:lnSpc>
                  <a:spcPts val="5759"/>
                </a:lnSpc>
              </a:pPr>
              <a:r>
                <a:rPr lang="en-US" sz="4800" spc="480">
                  <a:solidFill>
                    <a:srgbClr val="E9DBC9"/>
                  </a:solidFill>
                  <a:latin typeface="Lora"/>
                </a:rPr>
                <a:t>ЖІНКИ В ЖИТТІ ТА ТВОРЧОСТІ</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DBC9"/>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9120271" y="5614699"/>
            <a:ext cx="47459" cy="2372926"/>
          </a:xfrm>
          <a:custGeom>
            <a:avLst/>
            <a:gdLst/>
            <a:ahLst/>
            <a:cxnLst/>
            <a:rect r="r" b="b" t="t" l="l"/>
            <a:pathLst>
              <a:path h="2372926" w="47459">
                <a:moveTo>
                  <a:pt x="0" y="0"/>
                </a:moveTo>
                <a:lnTo>
                  <a:pt x="47458" y="0"/>
                </a:lnTo>
                <a:lnTo>
                  <a:pt x="47458" y="2372927"/>
                </a:lnTo>
                <a:lnTo>
                  <a:pt x="0" y="2372927"/>
                </a:lnTo>
                <a:lnTo>
                  <a:pt x="0" y="0"/>
                </a:lnTo>
                <a:close/>
              </a:path>
            </a:pathLst>
          </a:custGeom>
          <a:blipFill>
            <a:blip r:embed="rId2"/>
            <a:stretch>
              <a:fillRect l="0" t="0" r="0" b="0"/>
            </a:stretch>
          </a:blipFill>
        </p:spPr>
      </p:sp>
      <p:sp>
        <p:nvSpPr>
          <p:cNvPr name="TextBox 3" id="3"/>
          <p:cNvSpPr txBox="true"/>
          <p:nvPr/>
        </p:nvSpPr>
        <p:spPr>
          <a:xfrm rot="0">
            <a:off x="4813895" y="4274503"/>
            <a:ext cx="8660210" cy="1566544"/>
          </a:xfrm>
          <a:prstGeom prst="rect">
            <a:avLst/>
          </a:prstGeom>
        </p:spPr>
        <p:txBody>
          <a:bodyPr anchor="t" rtlCol="false" tIns="0" lIns="0" bIns="0" rIns="0">
            <a:spAutoFit/>
          </a:bodyPr>
          <a:lstStyle/>
          <a:p>
            <a:pPr algn="ctr">
              <a:lnSpc>
                <a:spcPts val="12880"/>
              </a:lnSpc>
            </a:pPr>
            <a:r>
              <a:rPr lang="en-US" sz="9200">
                <a:solidFill>
                  <a:srgbClr val="661F13"/>
                </a:solidFill>
                <a:latin typeface="Lora"/>
              </a:rPr>
              <a:t>Дякую за увагу!</a:t>
            </a:r>
          </a:p>
        </p:txBody>
      </p:sp>
      <p:sp>
        <p:nvSpPr>
          <p:cNvPr name="Freeform 4" id="4"/>
          <p:cNvSpPr/>
          <p:nvPr/>
        </p:nvSpPr>
        <p:spPr>
          <a:xfrm flipH="true" flipV="false" rot="-4158480">
            <a:off x="-374939" y="4977358"/>
            <a:ext cx="5721671" cy="5860184"/>
          </a:xfrm>
          <a:custGeom>
            <a:avLst/>
            <a:gdLst/>
            <a:ahLst/>
            <a:cxnLst/>
            <a:rect r="r" b="b" t="t" l="l"/>
            <a:pathLst>
              <a:path h="5860184" w="5721671">
                <a:moveTo>
                  <a:pt x="5721670" y="0"/>
                </a:moveTo>
                <a:lnTo>
                  <a:pt x="0" y="0"/>
                </a:lnTo>
                <a:lnTo>
                  <a:pt x="0" y="5860184"/>
                </a:lnTo>
                <a:lnTo>
                  <a:pt x="5721670" y="5860184"/>
                </a:lnTo>
                <a:lnTo>
                  <a:pt x="572167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true" flipV="false" rot="-2812187">
            <a:off x="-1953208" y="623824"/>
            <a:ext cx="7335421" cy="4557130"/>
          </a:xfrm>
          <a:custGeom>
            <a:avLst/>
            <a:gdLst/>
            <a:ahLst/>
            <a:cxnLst/>
            <a:rect r="r" b="b" t="t" l="l"/>
            <a:pathLst>
              <a:path h="4557130" w="7335421">
                <a:moveTo>
                  <a:pt x="7335421" y="0"/>
                </a:moveTo>
                <a:lnTo>
                  <a:pt x="0" y="0"/>
                </a:lnTo>
                <a:lnTo>
                  <a:pt x="0" y="4557130"/>
                </a:lnTo>
                <a:lnTo>
                  <a:pt x="7335421" y="4557130"/>
                </a:lnTo>
                <a:lnTo>
                  <a:pt x="7335421" y="0"/>
                </a:lnTo>
                <a:close/>
              </a:path>
            </a:pathLst>
          </a:custGeom>
          <a:blipFill>
            <a:blip r:embed="rId5"/>
            <a:stretch>
              <a:fillRect l="0" t="0" r="0" b="0"/>
            </a:stretch>
          </a:blipFill>
        </p:spPr>
      </p:sp>
      <p:sp>
        <p:nvSpPr>
          <p:cNvPr name="Freeform 6" id="6"/>
          <p:cNvSpPr/>
          <p:nvPr/>
        </p:nvSpPr>
        <p:spPr>
          <a:xfrm flipH="false" flipV="false" rot="3738970">
            <a:off x="13060311" y="-1236810"/>
            <a:ext cx="4399209" cy="4531020"/>
          </a:xfrm>
          <a:custGeom>
            <a:avLst/>
            <a:gdLst/>
            <a:ahLst/>
            <a:cxnLst/>
            <a:rect r="r" b="b" t="t" l="l"/>
            <a:pathLst>
              <a:path h="4531020" w="4399209">
                <a:moveTo>
                  <a:pt x="0" y="0"/>
                </a:moveTo>
                <a:lnTo>
                  <a:pt x="4399209" y="0"/>
                </a:lnTo>
                <a:lnTo>
                  <a:pt x="4399209" y="4531020"/>
                </a:lnTo>
                <a:lnTo>
                  <a:pt x="0" y="45310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110880">
            <a:off x="13326091" y="2324788"/>
            <a:ext cx="6261164" cy="8091973"/>
          </a:xfrm>
          <a:custGeom>
            <a:avLst/>
            <a:gdLst/>
            <a:ahLst/>
            <a:cxnLst/>
            <a:rect r="r" b="b" t="t" l="l"/>
            <a:pathLst>
              <a:path h="8091973" w="6261164">
                <a:moveTo>
                  <a:pt x="0" y="0"/>
                </a:moveTo>
                <a:lnTo>
                  <a:pt x="6261164" y="0"/>
                </a:lnTo>
                <a:lnTo>
                  <a:pt x="6261164" y="8091973"/>
                </a:lnTo>
                <a:lnTo>
                  <a:pt x="0" y="8091973"/>
                </a:lnTo>
                <a:lnTo>
                  <a:pt x="0" y="0"/>
                </a:lnTo>
                <a:close/>
              </a:path>
            </a:pathLst>
          </a:custGeom>
          <a:blipFill>
            <a:blip r:embed="rId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DBC9"/>
        </a:solidFill>
      </p:bgPr>
    </p:bg>
    <p:spTree>
      <p:nvGrpSpPr>
        <p:cNvPr id="1" name=""/>
        <p:cNvGrpSpPr/>
        <p:nvPr/>
      </p:nvGrpSpPr>
      <p:grpSpPr>
        <a:xfrm>
          <a:off x="0" y="0"/>
          <a:ext cx="0" cy="0"/>
          <a:chOff x="0" y="0"/>
          <a:chExt cx="0" cy="0"/>
        </a:xfrm>
      </p:grpSpPr>
      <p:sp>
        <p:nvSpPr>
          <p:cNvPr name="Freeform 2" id="2"/>
          <p:cNvSpPr/>
          <p:nvPr/>
        </p:nvSpPr>
        <p:spPr>
          <a:xfrm flipH="false" flipV="false" rot="510535">
            <a:off x="-1598451" y="8637013"/>
            <a:ext cx="5254301" cy="4032676"/>
          </a:xfrm>
          <a:custGeom>
            <a:avLst/>
            <a:gdLst/>
            <a:ahLst/>
            <a:cxnLst/>
            <a:rect r="r" b="b" t="t" l="l"/>
            <a:pathLst>
              <a:path h="4032676" w="5254301">
                <a:moveTo>
                  <a:pt x="0" y="0"/>
                </a:moveTo>
                <a:lnTo>
                  <a:pt x="5254302" y="0"/>
                </a:lnTo>
                <a:lnTo>
                  <a:pt x="5254302" y="4032677"/>
                </a:lnTo>
                <a:lnTo>
                  <a:pt x="0" y="40326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372502">
            <a:off x="15019120" y="-1378277"/>
            <a:ext cx="4480359" cy="3438676"/>
          </a:xfrm>
          <a:custGeom>
            <a:avLst/>
            <a:gdLst/>
            <a:ahLst/>
            <a:cxnLst/>
            <a:rect r="r" b="b" t="t" l="l"/>
            <a:pathLst>
              <a:path h="3438676" w="4480359">
                <a:moveTo>
                  <a:pt x="4480360" y="3438676"/>
                </a:moveTo>
                <a:lnTo>
                  <a:pt x="0" y="3438676"/>
                </a:lnTo>
                <a:lnTo>
                  <a:pt x="0" y="0"/>
                </a:lnTo>
                <a:lnTo>
                  <a:pt x="4480360" y="0"/>
                </a:lnTo>
                <a:lnTo>
                  <a:pt x="4480360" y="343867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2542150"/>
            <a:ext cx="11418910" cy="5728335"/>
          </a:xfrm>
          <a:prstGeom prst="rect">
            <a:avLst/>
          </a:prstGeom>
        </p:spPr>
        <p:txBody>
          <a:bodyPr anchor="t" rtlCol="false" tIns="0" lIns="0" bIns="0" rIns="0">
            <a:spAutoFit/>
          </a:bodyPr>
          <a:lstStyle/>
          <a:p>
            <a:pPr>
              <a:lnSpc>
                <a:spcPts val="5040"/>
              </a:lnSpc>
            </a:pPr>
            <a:r>
              <a:rPr lang="en-US" sz="3600">
                <a:solidFill>
                  <a:srgbClr val="661F13"/>
                </a:solidFill>
                <a:latin typeface="Georgia Pro"/>
              </a:rPr>
              <a:t>Першим коханням Шевченка стала дівчина-кріпачка Оксана Коваленко, яка мешкала по сусідству і була на три роки молодшою від майбутнього поета.</a:t>
            </a:r>
          </a:p>
          <a:p>
            <a:pPr>
              <a:lnSpc>
                <a:spcPts val="5040"/>
              </a:lnSpc>
            </a:pPr>
          </a:p>
          <a:p>
            <a:pPr>
              <a:lnSpc>
                <a:spcPts val="5040"/>
              </a:lnSpc>
            </a:pPr>
            <a:r>
              <a:rPr lang="en-US" sz="3600">
                <a:solidFill>
                  <a:srgbClr val="661F13"/>
                </a:solidFill>
                <a:latin typeface="Georgia Pro"/>
              </a:rPr>
              <a:t>Їхні матері, спостерігаючи за дитячими забавами дітей, думали, що вони одружаться в майбутньому, але для цього забракло часу — дитяча симпатія не переросла у справжні глибокі почуття.</a:t>
            </a:r>
          </a:p>
        </p:txBody>
      </p:sp>
      <p:grpSp>
        <p:nvGrpSpPr>
          <p:cNvPr name="Group 5" id="5"/>
          <p:cNvGrpSpPr/>
          <p:nvPr/>
        </p:nvGrpSpPr>
        <p:grpSpPr>
          <a:xfrm rot="0">
            <a:off x="12682940" y="1961557"/>
            <a:ext cx="4576360" cy="6965721"/>
            <a:chOff x="0" y="0"/>
            <a:chExt cx="5539024" cy="8431001"/>
          </a:xfrm>
        </p:grpSpPr>
        <p:sp>
          <p:nvSpPr>
            <p:cNvPr name="Freeform 6" id="6"/>
            <p:cNvSpPr/>
            <p:nvPr/>
          </p:nvSpPr>
          <p:spPr>
            <a:xfrm flipH="false" flipV="false" rot="0">
              <a:off x="0" y="0"/>
              <a:ext cx="5539024" cy="8431002"/>
            </a:xfrm>
            <a:custGeom>
              <a:avLst/>
              <a:gdLst/>
              <a:ahLst/>
              <a:cxnLst/>
              <a:rect r="r" b="b" t="t" l="l"/>
              <a:pathLst>
                <a:path h="8431002" w="5539024">
                  <a:moveTo>
                    <a:pt x="5539024" y="4215551"/>
                  </a:moveTo>
                  <a:cubicBezTo>
                    <a:pt x="5539024" y="6543613"/>
                    <a:pt x="4299047" y="8431002"/>
                    <a:pt x="2769512" y="8431002"/>
                  </a:cubicBezTo>
                  <a:cubicBezTo>
                    <a:pt x="1239955" y="8431002"/>
                    <a:pt x="0" y="6543613"/>
                    <a:pt x="0" y="4215551"/>
                  </a:cubicBezTo>
                  <a:cubicBezTo>
                    <a:pt x="0" y="1887372"/>
                    <a:pt x="1239955" y="0"/>
                    <a:pt x="2769512" y="0"/>
                  </a:cubicBezTo>
                  <a:cubicBezTo>
                    <a:pt x="4299069" y="0"/>
                    <a:pt x="5539024" y="1887372"/>
                    <a:pt x="5539024" y="4215551"/>
                  </a:cubicBezTo>
                  <a:close/>
                </a:path>
              </a:pathLst>
            </a:custGeom>
            <a:blipFill>
              <a:blip r:embed="rId4"/>
              <a:stretch>
                <a:fillRect l="-14126" t="-1900" r="0" b="-1900"/>
              </a:stretch>
            </a:blipFill>
          </p:spPr>
        </p:sp>
      </p:grpSp>
      <p:sp>
        <p:nvSpPr>
          <p:cNvPr name="TextBox 7" id="7"/>
          <p:cNvSpPr txBox="true"/>
          <p:nvPr/>
        </p:nvSpPr>
        <p:spPr>
          <a:xfrm rot="0">
            <a:off x="1028700" y="1028700"/>
            <a:ext cx="8195866" cy="1095375"/>
          </a:xfrm>
          <a:prstGeom prst="rect">
            <a:avLst/>
          </a:prstGeom>
        </p:spPr>
        <p:txBody>
          <a:bodyPr anchor="t" rtlCol="false" tIns="0" lIns="0" bIns="0" rIns="0">
            <a:spAutoFit/>
          </a:bodyPr>
          <a:lstStyle/>
          <a:p>
            <a:pPr algn="ctr">
              <a:lnSpc>
                <a:spcPts val="8640"/>
              </a:lnSpc>
              <a:spcBef>
                <a:spcPct val="0"/>
              </a:spcBef>
            </a:pPr>
            <a:r>
              <a:rPr lang="en-US" sz="7200">
                <a:solidFill>
                  <a:srgbClr val="661F13"/>
                </a:solidFill>
                <a:latin typeface="Lora"/>
              </a:rPr>
              <a:t>Оксана Коваленко</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61F13"/>
        </a:solidFill>
      </p:bgPr>
    </p:bg>
    <p:spTree>
      <p:nvGrpSpPr>
        <p:cNvPr id="1" name=""/>
        <p:cNvGrpSpPr/>
        <p:nvPr/>
      </p:nvGrpSpPr>
      <p:grpSpPr>
        <a:xfrm>
          <a:off x="0" y="0"/>
          <a:ext cx="0" cy="0"/>
          <a:chOff x="0" y="0"/>
          <a:chExt cx="0" cy="0"/>
        </a:xfrm>
      </p:grpSpPr>
      <p:sp>
        <p:nvSpPr>
          <p:cNvPr name="Freeform 2" id="2"/>
          <p:cNvSpPr/>
          <p:nvPr/>
        </p:nvSpPr>
        <p:spPr>
          <a:xfrm flipH="true" flipV="false" rot="-403455">
            <a:off x="-883051" y="4966599"/>
            <a:ext cx="3273976" cy="7061516"/>
          </a:xfrm>
          <a:custGeom>
            <a:avLst/>
            <a:gdLst/>
            <a:ahLst/>
            <a:cxnLst/>
            <a:rect r="r" b="b" t="t" l="l"/>
            <a:pathLst>
              <a:path h="7061516" w="3273976">
                <a:moveTo>
                  <a:pt x="3273975" y="0"/>
                </a:moveTo>
                <a:lnTo>
                  <a:pt x="0" y="0"/>
                </a:lnTo>
                <a:lnTo>
                  <a:pt x="0" y="7061515"/>
                </a:lnTo>
                <a:lnTo>
                  <a:pt x="3273975" y="7061515"/>
                </a:lnTo>
                <a:lnTo>
                  <a:pt x="32739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50853">
            <a:off x="17093397" y="3782298"/>
            <a:ext cx="2094652" cy="4482718"/>
          </a:xfrm>
          <a:custGeom>
            <a:avLst/>
            <a:gdLst/>
            <a:ahLst/>
            <a:cxnLst/>
            <a:rect r="r" b="b" t="t" l="l"/>
            <a:pathLst>
              <a:path h="4482718" w="2094652">
                <a:moveTo>
                  <a:pt x="0" y="0"/>
                </a:moveTo>
                <a:lnTo>
                  <a:pt x="2094652" y="0"/>
                </a:lnTo>
                <a:lnTo>
                  <a:pt x="2094652" y="4482718"/>
                </a:lnTo>
                <a:lnTo>
                  <a:pt x="0" y="44827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95251" y="3214159"/>
            <a:ext cx="10537530" cy="5090160"/>
          </a:xfrm>
          <a:prstGeom prst="rect">
            <a:avLst/>
          </a:prstGeom>
        </p:spPr>
        <p:txBody>
          <a:bodyPr anchor="t" rtlCol="false" tIns="0" lIns="0" bIns="0" rIns="0">
            <a:spAutoFit/>
          </a:bodyPr>
          <a:lstStyle/>
          <a:p>
            <a:pPr>
              <a:lnSpc>
                <a:spcPts val="5040"/>
              </a:lnSpc>
            </a:pPr>
            <a:r>
              <a:rPr lang="en-US" sz="3600">
                <a:solidFill>
                  <a:srgbClr val="E9DBC9"/>
                </a:solidFill>
                <a:latin typeface="Georgia Pro"/>
              </a:rPr>
              <a:t>Гусиковська Ядвіга — швачка польського походження. Тарас Шевченко познайомився з дівчиною у Вільно 1830 року й закохався, коли був козачком у ад’ютанта Віленського військового губернатора Павла Енгельгардта. У спілкуванні з Ядвігою поет удосконалив своє знання польської мови, через дівчину познайомився з вільнодумною молоддю.</a:t>
            </a:r>
          </a:p>
        </p:txBody>
      </p:sp>
      <p:grpSp>
        <p:nvGrpSpPr>
          <p:cNvPr name="Group 5" id="5"/>
          <p:cNvGrpSpPr/>
          <p:nvPr/>
        </p:nvGrpSpPr>
        <p:grpSpPr>
          <a:xfrm rot="0">
            <a:off x="12520697" y="2514370"/>
            <a:ext cx="4738603" cy="6565939"/>
            <a:chOff x="0" y="0"/>
            <a:chExt cx="6046349" cy="8377988"/>
          </a:xfrm>
        </p:grpSpPr>
        <p:sp>
          <p:nvSpPr>
            <p:cNvPr name="Freeform 6" id="6"/>
            <p:cNvSpPr/>
            <p:nvPr/>
          </p:nvSpPr>
          <p:spPr>
            <a:xfrm flipH="false" flipV="false" rot="0">
              <a:off x="0" y="0"/>
              <a:ext cx="6046349" cy="8377989"/>
            </a:xfrm>
            <a:custGeom>
              <a:avLst/>
              <a:gdLst/>
              <a:ahLst/>
              <a:cxnLst/>
              <a:rect r="r" b="b" t="t" l="l"/>
              <a:pathLst>
                <a:path h="8377989" w="6046349">
                  <a:moveTo>
                    <a:pt x="6046349" y="4189044"/>
                  </a:moveTo>
                  <a:cubicBezTo>
                    <a:pt x="6046349" y="6502467"/>
                    <a:pt x="4692802" y="8377989"/>
                    <a:pt x="3023175" y="8377989"/>
                  </a:cubicBezTo>
                  <a:cubicBezTo>
                    <a:pt x="1353524" y="8377989"/>
                    <a:pt x="0" y="6502467"/>
                    <a:pt x="0" y="4189044"/>
                  </a:cubicBezTo>
                  <a:cubicBezTo>
                    <a:pt x="0" y="1875504"/>
                    <a:pt x="1353524" y="0"/>
                    <a:pt x="3023175" y="0"/>
                  </a:cubicBezTo>
                  <a:cubicBezTo>
                    <a:pt x="4692826" y="0"/>
                    <a:pt x="6046349" y="1875504"/>
                    <a:pt x="6046349" y="4189044"/>
                  </a:cubicBezTo>
                  <a:close/>
                </a:path>
              </a:pathLst>
            </a:custGeom>
            <a:blipFill>
              <a:blip r:embed="rId6"/>
              <a:stretch>
                <a:fillRect l="-22883" t="0" r="-6601" b="-11016"/>
              </a:stretch>
            </a:blipFill>
          </p:spPr>
        </p:sp>
      </p:grpSp>
      <p:sp>
        <p:nvSpPr>
          <p:cNvPr name="Freeform 7" id="7"/>
          <p:cNvSpPr/>
          <p:nvPr/>
        </p:nvSpPr>
        <p:spPr>
          <a:xfrm flipH="false" flipV="false" rot="-3930503">
            <a:off x="14466606" y="-1380669"/>
            <a:ext cx="4127520" cy="5776427"/>
          </a:xfrm>
          <a:custGeom>
            <a:avLst/>
            <a:gdLst/>
            <a:ahLst/>
            <a:cxnLst/>
            <a:rect r="r" b="b" t="t" l="l"/>
            <a:pathLst>
              <a:path h="5776427" w="4127520">
                <a:moveTo>
                  <a:pt x="0" y="0"/>
                </a:moveTo>
                <a:lnTo>
                  <a:pt x="4127520" y="0"/>
                </a:lnTo>
                <a:lnTo>
                  <a:pt x="4127520" y="5776427"/>
                </a:lnTo>
                <a:lnTo>
                  <a:pt x="0" y="57764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028700" y="895350"/>
            <a:ext cx="8460978" cy="1226820"/>
          </a:xfrm>
          <a:prstGeom prst="rect">
            <a:avLst/>
          </a:prstGeom>
        </p:spPr>
        <p:txBody>
          <a:bodyPr anchor="t" rtlCol="false" tIns="0" lIns="0" bIns="0" rIns="0">
            <a:spAutoFit/>
          </a:bodyPr>
          <a:lstStyle/>
          <a:p>
            <a:pPr algn="ctr">
              <a:lnSpc>
                <a:spcPts val="10080"/>
              </a:lnSpc>
            </a:pPr>
            <a:r>
              <a:rPr lang="en-US" sz="7200">
                <a:solidFill>
                  <a:srgbClr val="E9DBC9"/>
                </a:solidFill>
                <a:latin typeface="Lora"/>
              </a:rPr>
              <a:t>Ядвіга Гусиковська</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DBC9"/>
        </a:solidFill>
      </p:bgPr>
    </p:bg>
    <p:spTree>
      <p:nvGrpSpPr>
        <p:cNvPr id="1" name=""/>
        <p:cNvGrpSpPr/>
        <p:nvPr/>
      </p:nvGrpSpPr>
      <p:grpSpPr>
        <a:xfrm>
          <a:off x="0" y="0"/>
          <a:ext cx="0" cy="0"/>
          <a:chOff x="0" y="0"/>
          <a:chExt cx="0" cy="0"/>
        </a:xfrm>
      </p:grpSpPr>
      <p:sp>
        <p:nvSpPr>
          <p:cNvPr name="Freeform 2" id="2"/>
          <p:cNvSpPr/>
          <p:nvPr/>
        </p:nvSpPr>
        <p:spPr>
          <a:xfrm flipH="false" flipV="false" rot="-9861685">
            <a:off x="-1538156" y="-3989792"/>
            <a:ext cx="4288211" cy="7361735"/>
          </a:xfrm>
          <a:custGeom>
            <a:avLst/>
            <a:gdLst/>
            <a:ahLst/>
            <a:cxnLst/>
            <a:rect r="r" b="b" t="t" l="l"/>
            <a:pathLst>
              <a:path h="7361735" w="4288211">
                <a:moveTo>
                  <a:pt x="0" y="0"/>
                </a:moveTo>
                <a:lnTo>
                  <a:pt x="4288211" y="0"/>
                </a:lnTo>
                <a:lnTo>
                  <a:pt x="4288211" y="7361735"/>
                </a:lnTo>
                <a:lnTo>
                  <a:pt x="0" y="73617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19174" y="2847541"/>
            <a:ext cx="11500246" cy="5090160"/>
          </a:xfrm>
          <a:prstGeom prst="rect">
            <a:avLst/>
          </a:prstGeom>
        </p:spPr>
        <p:txBody>
          <a:bodyPr anchor="t" rtlCol="false" tIns="0" lIns="0" bIns="0" rIns="0">
            <a:spAutoFit/>
          </a:bodyPr>
          <a:lstStyle/>
          <a:p>
            <a:pPr algn="r">
              <a:lnSpc>
                <a:spcPts val="5040"/>
              </a:lnSpc>
            </a:pPr>
            <a:r>
              <a:rPr lang="en-US" sz="3600">
                <a:solidFill>
                  <a:srgbClr val="661F13"/>
                </a:solidFill>
                <a:latin typeface="Georgia Pro"/>
              </a:rPr>
              <a:t>Юнацьким захоплення Шевченка стала німкеня Амалія Клоберг. Дівчина працювала натурницею. Саме її Тарас зобразив оголеною у ліжку з розпущеним волоссям. Картину підписав "Чевченко". За припущенням дослідників, так дівчина вимовляла прізвище художника. Про Амалію Шевченко згадує у повісті "Художник", щоправда називає її Паша.</a:t>
            </a:r>
          </a:p>
        </p:txBody>
      </p:sp>
      <p:sp>
        <p:nvSpPr>
          <p:cNvPr name="Freeform 4" id="4"/>
          <p:cNvSpPr/>
          <p:nvPr/>
        </p:nvSpPr>
        <p:spPr>
          <a:xfrm flipH="false" flipV="false" rot="2592102">
            <a:off x="13864964" y="5861861"/>
            <a:ext cx="4723804" cy="6629900"/>
          </a:xfrm>
          <a:custGeom>
            <a:avLst/>
            <a:gdLst/>
            <a:ahLst/>
            <a:cxnLst/>
            <a:rect r="r" b="b" t="t" l="l"/>
            <a:pathLst>
              <a:path h="6629900" w="4723804">
                <a:moveTo>
                  <a:pt x="0" y="0"/>
                </a:moveTo>
                <a:lnTo>
                  <a:pt x="4723803" y="0"/>
                </a:lnTo>
                <a:lnTo>
                  <a:pt x="4723803" y="6629900"/>
                </a:lnTo>
                <a:lnTo>
                  <a:pt x="0" y="6629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466961" y="2358676"/>
            <a:ext cx="4391934" cy="6144089"/>
            <a:chOff x="0" y="0"/>
            <a:chExt cx="5315803" cy="7436534"/>
          </a:xfrm>
        </p:grpSpPr>
        <p:sp>
          <p:nvSpPr>
            <p:cNvPr name="Freeform 6" id="6"/>
            <p:cNvSpPr/>
            <p:nvPr/>
          </p:nvSpPr>
          <p:spPr>
            <a:xfrm flipH="false" flipV="false" rot="0">
              <a:off x="0" y="0"/>
              <a:ext cx="5315803" cy="7436534"/>
            </a:xfrm>
            <a:custGeom>
              <a:avLst/>
              <a:gdLst/>
              <a:ahLst/>
              <a:cxnLst/>
              <a:rect r="r" b="b" t="t" l="l"/>
              <a:pathLst>
                <a:path h="7436534" w="5315803">
                  <a:moveTo>
                    <a:pt x="5315803" y="3718312"/>
                  </a:moveTo>
                  <a:cubicBezTo>
                    <a:pt x="5315803" y="5771771"/>
                    <a:pt x="4125797" y="7436534"/>
                    <a:pt x="2657902" y="7436534"/>
                  </a:cubicBezTo>
                  <a:cubicBezTo>
                    <a:pt x="1189985" y="7436534"/>
                    <a:pt x="0" y="5771771"/>
                    <a:pt x="0" y="3718312"/>
                  </a:cubicBezTo>
                  <a:cubicBezTo>
                    <a:pt x="0" y="1664749"/>
                    <a:pt x="1189985" y="0"/>
                    <a:pt x="2657902" y="0"/>
                  </a:cubicBezTo>
                  <a:cubicBezTo>
                    <a:pt x="4125818" y="0"/>
                    <a:pt x="5315803" y="1664749"/>
                    <a:pt x="5315803" y="3718312"/>
                  </a:cubicBezTo>
                  <a:close/>
                </a:path>
              </a:pathLst>
            </a:custGeom>
            <a:blipFill>
              <a:blip r:embed="rId6"/>
              <a:stretch>
                <a:fillRect l="-4049" t="-5962" r="-14423" b="0"/>
              </a:stretch>
            </a:blipFill>
          </p:spPr>
        </p:sp>
      </p:grpSp>
      <p:sp>
        <p:nvSpPr>
          <p:cNvPr name="Freeform 7" id="7"/>
          <p:cNvSpPr/>
          <p:nvPr/>
        </p:nvSpPr>
        <p:spPr>
          <a:xfrm flipH="false" flipV="false" rot="-9861685">
            <a:off x="818090" y="-2372736"/>
            <a:ext cx="4288211" cy="7361735"/>
          </a:xfrm>
          <a:custGeom>
            <a:avLst/>
            <a:gdLst/>
            <a:ahLst/>
            <a:cxnLst/>
            <a:rect r="r" b="b" t="t" l="l"/>
            <a:pathLst>
              <a:path h="7361735" w="4288211">
                <a:moveTo>
                  <a:pt x="0" y="0"/>
                </a:moveTo>
                <a:lnTo>
                  <a:pt x="4288211" y="0"/>
                </a:lnTo>
                <a:lnTo>
                  <a:pt x="4288211" y="7361735"/>
                </a:lnTo>
                <a:lnTo>
                  <a:pt x="0" y="73617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324502" y="895350"/>
            <a:ext cx="6895505" cy="1226820"/>
          </a:xfrm>
          <a:prstGeom prst="rect">
            <a:avLst/>
          </a:prstGeom>
        </p:spPr>
        <p:txBody>
          <a:bodyPr anchor="t" rtlCol="false" tIns="0" lIns="0" bIns="0" rIns="0">
            <a:spAutoFit/>
          </a:bodyPr>
          <a:lstStyle/>
          <a:p>
            <a:pPr algn="ctr">
              <a:lnSpc>
                <a:spcPts val="10080"/>
              </a:lnSpc>
            </a:pPr>
            <a:r>
              <a:rPr lang="en-US" sz="7200">
                <a:solidFill>
                  <a:srgbClr val="661F13"/>
                </a:solidFill>
                <a:latin typeface="Lora"/>
              </a:rPr>
              <a:t>Амалія Клоберг</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61F13"/>
        </a:solidFill>
      </p:bgPr>
    </p:bg>
    <p:spTree>
      <p:nvGrpSpPr>
        <p:cNvPr id="1" name=""/>
        <p:cNvGrpSpPr/>
        <p:nvPr/>
      </p:nvGrpSpPr>
      <p:grpSpPr>
        <a:xfrm>
          <a:off x="0" y="0"/>
          <a:ext cx="0" cy="0"/>
          <a:chOff x="0" y="0"/>
          <a:chExt cx="0" cy="0"/>
        </a:xfrm>
      </p:grpSpPr>
      <p:sp>
        <p:nvSpPr>
          <p:cNvPr name="Freeform 2" id="2"/>
          <p:cNvSpPr/>
          <p:nvPr/>
        </p:nvSpPr>
        <p:spPr>
          <a:xfrm flipH="false" flipV="false" rot="-86310">
            <a:off x="14385040" y="4275969"/>
            <a:ext cx="4723804" cy="6629900"/>
          </a:xfrm>
          <a:custGeom>
            <a:avLst/>
            <a:gdLst/>
            <a:ahLst/>
            <a:cxnLst/>
            <a:rect r="r" b="b" t="t" l="l"/>
            <a:pathLst>
              <a:path h="6629900" w="4723804">
                <a:moveTo>
                  <a:pt x="0" y="0"/>
                </a:moveTo>
                <a:lnTo>
                  <a:pt x="4723803" y="0"/>
                </a:lnTo>
                <a:lnTo>
                  <a:pt x="4723803" y="6629900"/>
                </a:lnTo>
                <a:lnTo>
                  <a:pt x="0" y="6629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543292">
            <a:off x="18170005" y="719419"/>
            <a:ext cx="3423687" cy="3325256"/>
          </a:xfrm>
          <a:custGeom>
            <a:avLst/>
            <a:gdLst/>
            <a:ahLst/>
            <a:cxnLst/>
            <a:rect r="r" b="b" t="t" l="l"/>
            <a:pathLst>
              <a:path h="3325256" w="3423687">
                <a:moveTo>
                  <a:pt x="0" y="0"/>
                </a:moveTo>
                <a:lnTo>
                  <a:pt x="3423687" y="0"/>
                </a:lnTo>
                <a:lnTo>
                  <a:pt x="3423687" y="3325257"/>
                </a:lnTo>
                <a:lnTo>
                  <a:pt x="0" y="33252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2621847"/>
            <a:ext cx="10585532" cy="5728335"/>
          </a:xfrm>
          <a:prstGeom prst="rect">
            <a:avLst/>
          </a:prstGeom>
        </p:spPr>
        <p:txBody>
          <a:bodyPr anchor="t" rtlCol="false" tIns="0" lIns="0" bIns="0" rIns="0">
            <a:spAutoFit/>
          </a:bodyPr>
          <a:lstStyle/>
          <a:p>
            <a:pPr>
              <a:lnSpc>
                <a:spcPts val="5040"/>
              </a:lnSpc>
            </a:pPr>
            <a:r>
              <a:rPr lang="en-US" sz="3600">
                <a:solidFill>
                  <a:srgbClr val="E9DBC9"/>
                </a:solidFill>
                <a:latin typeface="Georgia Pro"/>
              </a:rPr>
              <a:t>Після закінчення академії мистецтв Шевченко повернувся в Україну, де зустрів княжну Варвару Рєпніну. Чоловік працював художником у її батька генерала Миколи Рєпніна-Волконського. Жінка закохалася в Шевченка. Про свої почуття відверто розповіла у листі до свого духовного наставника Шарля Ейнара: "Я підлим чином годинами віддаюся у владу своєї уяви, яка малює мені палкі картини пристрасті, а іноді й хіті". </a:t>
            </a:r>
          </a:p>
        </p:txBody>
      </p:sp>
      <p:grpSp>
        <p:nvGrpSpPr>
          <p:cNvPr name="Group 5" id="5"/>
          <p:cNvGrpSpPr/>
          <p:nvPr/>
        </p:nvGrpSpPr>
        <p:grpSpPr>
          <a:xfrm rot="0">
            <a:off x="12360762" y="1587151"/>
            <a:ext cx="4898538" cy="7112697"/>
            <a:chOff x="0" y="0"/>
            <a:chExt cx="5928974" cy="8608895"/>
          </a:xfrm>
        </p:grpSpPr>
        <p:sp>
          <p:nvSpPr>
            <p:cNvPr name="Freeform 6" id="6"/>
            <p:cNvSpPr/>
            <p:nvPr/>
          </p:nvSpPr>
          <p:spPr>
            <a:xfrm flipH="false" flipV="false" rot="0">
              <a:off x="0" y="0"/>
              <a:ext cx="5928974" cy="8608895"/>
            </a:xfrm>
            <a:custGeom>
              <a:avLst/>
              <a:gdLst/>
              <a:ahLst/>
              <a:cxnLst/>
              <a:rect r="r" b="b" t="t" l="l"/>
              <a:pathLst>
                <a:path h="8608895" w="5928974">
                  <a:moveTo>
                    <a:pt x="5928974" y="4304499"/>
                  </a:moveTo>
                  <a:cubicBezTo>
                    <a:pt x="5928974" y="6681683"/>
                    <a:pt x="4601702" y="8608895"/>
                    <a:pt x="2964487" y="8608895"/>
                  </a:cubicBezTo>
                  <a:cubicBezTo>
                    <a:pt x="1327248" y="8608895"/>
                    <a:pt x="0" y="6681683"/>
                    <a:pt x="0" y="4304499"/>
                  </a:cubicBezTo>
                  <a:cubicBezTo>
                    <a:pt x="0" y="1927195"/>
                    <a:pt x="1327248" y="0"/>
                    <a:pt x="2964487" y="0"/>
                  </a:cubicBezTo>
                  <a:cubicBezTo>
                    <a:pt x="4601726" y="0"/>
                    <a:pt x="5928974" y="1927195"/>
                    <a:pt x="5928974" y="4304499"/>
                  </a:cubicBezTo>
                  <a:close/>
                </a:path>
              </a:pathLst>
            </a:custGeom>
            <a:blipFill>
              <a:blip r:embed="rId6"/>
              <a:stretch>
                <a:fillRect l="-9432" t="0" r="-9432" b="0"/>
              </a:stretch>
            </a:blipFill>
          </p:spPr>
        </p:sp>
      </p:grpSp>
      <p:sp>
        <p:nvSpPr>
          <p:cNvPr name="Freeform 7" id="7"/>
          <p:cNvSpPr/>
          <p:nvPr/>
        </p:nvSpPr>
        <p:spPr>
          <a:xfrm flipH="true" flipV="false" rot="-10016866">
            <a:off x="14056482" y="-51192"/>
            <a:ext cx="4169533" cy="4785691"/>
          </a:xfrm>
          <a:custGeom>
            <a:avLst/>
            <a:gdLst/>
            <a:ahLst/>
            <a:cxnLst/>
            <a:rect r="r" b="b" t="t" l="l"/>
            <a:pathLst>
              <a:path h="4785691" w="4169533">
                <a:moveTo>
                  <a:pt x="4169533" y="0"/>
                </a:moveTo>
                <a:lnTo>
                  <a:pt x="0" y="0"/>
                </a:lnTo>
                <a:lnTo>
                  <a:pt x="0" y="4785690"/>
                </a:lnTo>
                <a:lnTo>
                  <a:pt x="4169533" y="4785690"/>
                </a:lnTo>
                <a:lnTo>
                  <a:pt x="4169533"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1028700" y="907066"/>
            <a:ext cx="7262217" cy="1226820"/>
          </a:xfrm>
          <a:prstGeom prst="rect">
            <a:avLst/>
          </a:prstGeom>
        </p:spPr>
        <p:txBody>
          <a:bodyPr anchor="t" rtlCol="false" tIns="0" lIns="0" bIns="0" rIns="0">
            <a:spAutoFit/>
          </a:bodyPr>
          <a:lstStyle/>
          <a:p>
            <a:pPr algn="ctr">
              <a:lnSpc>
                <a:spcPts val="10080"/>
              </a:lnSpc>
            </a:pPr>
            <a:r>
              <a:rPr lang="en-US" sz="7200">
                <a:solidFill>
                  <a:srgbClr val="E9DBC9"/>
                </a:solidFill>
                <a:latin typeface="Lora"/>
              </a:rPr>
              <a:t>Варвара Рєпніна</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DBC9"/>
        </a:solidFill>
      </p:bgPr>
    </p:bg>
    <p:spTree>
      <p:nvGrpSpPr>
        <p:cNvPr id="1" name=""/>
        <p:cNvGrpSpPr/>
        <p:nvPr/>
      </p:nvGrpSpPr>
      <p:grpSpPr>
        <a:xfrm>
          <a:off x="0" y="0"/>
          <a:ext cx="0" cy="0"/>
          <a:chOff x="0" y="0"/>
          <a:chExt cx="0" cy="0"/>
        </a:xfrm>
      </p:grpSpPr>
      <p:sp>
        <p:nvSpPr>
          <p:cNvPr name="Freeform 2" id="2"/>
          <p:cNvSpPr/>
          <p:nvPr/>
        </p:nvSpPr>
        <p:spPr>
          <a:xfrm flipH="true" flipV="false" rot="-2423944">
            <a:off x="-1884933" y="6224493"/>
            <a:ext cx="5352990" cy="5482579"/>
          </a:xfrm>
          <a:custGeom>
            <a:avLst/>
            <a:gdLst/>
            <a:ahLst/>
            <a:cxnLst/>
            <a:rect r="r" b="b" t="t" l="l"/>
            <a:pathLst>
              <a:path h="5482579" w="5352990">
                <a:moveTo>
                  <a:pt x="5352991" y="0"/>
                </a:moveTo>
                <a:lnTo>
                  <a:pt x="0" y="0"/>
                </a:lnTo>
                <a:lnTo>
                  <a:pt x="0" y="5482579"/>
                </a:lnTo>
                <a:lnTo>
                  <a:pt x="5352991" y="5482579"/>
                </a:lnTo>
                <a:lnTo>
                  <a:pt x="535299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067453">
            <a:off x="-653685" y="-902343"/>
            <a:ext cx="3364770" cy="6049025"/>
          </a:xfrm>
          <a:custGeom>
            <a:avLst/>
            <a:gdLst/>
            <a:ahLst/>
            <a:cxnLst/>
            <a:rect r="r" b="b" t="t" l="l"/>
            <a:pathLst>
              <a:path h="6049025" w="3364770">
                <a:moveTo>
                  <a:pt x="0" y="0"/>
                </a:moveTo>
                <a:lnTo>
                  <a:pt x="3364770" y="0"/>
                </a:lnTo>
                <a:lnTo>
                  <a:pt x="3364770" y="6049026"/>
                </a:lnTo>
                <a:lnTo>
                  <a:pt x="0" y="60490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500600" y="2531799"/>
            <a:ext cx="9988185" cy="5728335"/>
          </a:xfrm>
          <a:prstGeom prst="rect">
            <a:avLst/>
          </a:prstGeom>
        </p:spPr>
        <p:txBody>
          <a:bodyPr anchor="t" rtlCol="false" tIns="0" lIns="0" bIns="0" rIns="0">
            <a:spAutoFit/>
          </a:bodyPr>
          <a:lstStyle/>
          <a:p>
            <a:pPr algn="r">
              <a:lnSpc>
                <a:spcPts val="5040"/>
              </a:lnSpc>
            </a:pPr>
            <a:r>
              <a:rPr lang="en-US" sz="3600">
                <a:solidFill>
                  <a:srgbClr val="661F13"/>
                </a:solidFill>
                <a:latin typeface="Georgia Pro"/>
              </a:rPr>
              <a:t>Ганна Закревська познайомилася з Тарасом Шевченком в червні </a:t>
            </a:r>
            <a:r>
              <a:rPr lang="en-US" sz="3600">
                <a:solidFill>
                  <a:srgbClr val="661F13"/>
                </a:solidFill>
                <a:latin typeface="Georgia Pro"/>
                <a:hlinkClick r:id="rId6" tooltip="https://www.wikiwand.com/uk/1843"/>
              </a:rPr>
              <a:t>1843</a:t>
            </a:r>
            <a:r>
              <a:rPr lang="en-US" sz="3600">
                <a:solidFill>
                  <a:srgbClr val="661F13"/>
                </a:solidFill>
                <a:latin typeface="Georgia Pro"/>
              </a:rPr>
              <a:t> року на балу Тетяни</a:t>
            </a:r>
            <a:r>
              <a:rPr lang="en-US" sz="3600">
                <a:solidFill>
                  <a:srgbClr val="661F13"/>
                </a:solidFill>
                <a:latin typeface="Georgia Pro"/>
                <a:hlinkClick r:id="rId7" tooltip="https://www.wikiwand.com/uk/%D0%92%D1%96%D0%BB%D1%8C%D1%85%D1%96%D0%B2%D1%81%D1%8C%D0%BA%D0%B0_%D0%A2%D0%B5%D1%82%D1%8F%D0%BD%D0%B0_%D0%93%D1%83%D1%81%D1%82%D0%B0%D0%B2%D1%96%D0%B2%D0%BD%D0%B0"/>
              </a:rPr>
              <a:t> Волховської</a:t>
            </a:r>
            <a:r>
              <a:rPr lang="en-US" sz="3600">
                <a:solidFill>
                  <a:srgbClr val="661F13"/>
                </a:solidFill>
                <a:latin typeface="Georgia Pro"/>
              </a:rPr>
              <a:t> на Полтавщині. Шевченко був захоплений красою Закревської. Між молодою дружиною господаря Платона Закревського та молодим поетом спалахує палка пристрасть, але, коли Тарасу через справи довелося залишити садибу, зв'язок між ними увірвався.</a:t>
            </a:r>
          </a:p>
        </p:txBody>
      </p:sp>
      <p:grpSp>
        <p:nvGrpSpPr>
          <p:cNvPr name="Group 5" id="5"/>
          <p:cNvGrpSpPr/>
          <p:nvPr/>
        </p:nvGrpSpPr>
        <p:grpSpPr>
          <a:xfrm rot="0">
            <a:off x="12872836" y="2463563"/>
            <a:ext cx="4386464" cy="5941006"/>
            <a:chOff x="0" y="0"/>
            <a:chExt cx="5309183" cy="7190732"/>
          </a:xfrm>
        </p:grpSpPr>
        <p:sp>
          <p:nvSpPr>
            <p:cNvPr name="Freeform 6" id="6"/>
            <p:cNvSpPr/>
            <p:nvPr/>
          </p:nvSpPr>
          <p:spPr>
            <a:xfrm flipH="false" flipV="false" rot="0">
              <a:off x="0" y="0"/>
              <a:ext cx="5309183" cy="7190732"/>
            </a:xfrm>
            <a:custGeom>
              <a:avLst/>
              <a:gdLst/>
              <a:ahLst/>
              <a:cxnLst/>
              <a:rect r="r" b="b" t="t" l="l"/>
              <a:pathLst>
                <a:path h="7190732" w="5309183">
                  <a:moveTo>
                    <a:pt x="5309183" y="3595409"/>
                  </a:moveTo>
                  <a:cubicBezTo>
                    <a:pt x="5309183" y="5580994"/>
                    <a:pt x="4120659" y="7190732"/>
                    <a:pt x="2654591" y="7190732"/>
                  </a:cubicBezTo>
                  <a:cubicBezTo>
                    <a:pt x="1188503" y="7190732"/>
                    <a:pt x="0" y="5580994"/>
                    <a:pt x="0" y="3595409"/>
                  </a:cubicBezTo>
                  <a:cubicBezTo>
                    <a:pt x="0" y="1609724"/>
                    <a:pt x="1188503" y="0"/>
                    <a:pt x="2654591" y="0"/>
                  </a:cubicBezTo>
                  <a:cubicBezTo>
                    <a:pt x="4120680" y="0"/>
                    <a:pt x="5309183" y="1609724"/>
                    <a:pt x="5309183" y="3595409"/>
                  </a:cubicBezTo>
                  <a:close/>
                </a:path>
              </a:pathLst>
            </a:custGeom>
            <a:blipFill>
              <a:blip r:embed="rId8"/>
              <a:stretch>
                <a:fillRect l="-967" t="-952" r="0" b="-5544"/>
              </a:stretch>
            </a:blipFill>
          </p:spPr>
        </p:sp>
      </p:grpSp>
      <p:sp>
        <p:nvSpPr>
          <p:cNvPr name="TextBox 7" id="7"/>
          <p:cNvSpPr txBox="true"/>
          <p:nvPr/>
        </p:nvSpPr>
        <p:spPr>
          <a:xfrm rot="0">
            <a:off x="9677995" y="885825"/>
            <a:ext cx="7581305" cy="1236345"/>
          </a:xfrm>
          <a:prstGeom prst="rect">
            <a:avLst/>
          </a:prstGeom>
        </p:spPr>
        <p:txBody>
          <a:bodyPr anchor="t" rtlCol="false" tIns="0" lIns="0" bIns="0" rIns="0">
            <a:spAutoFit/>
          </a:bodyPr>
          <a:lstStyle/>
          <a:p>
            <a:pPr algn="ctr">
              <a:lnSpc>
                <a:spcPts val="10080"/>
              </a:lnSpc>
            </a:pPr>
            <a:r>
              <a:rPr lang="en-US" sz="7200">
                <a:solidFill>
                  <a:srgbClr val="661F13"/>
                </a:solidFill>
                <a:latin typeface="Georgia Pro"/>
              </a:rPr>
              <a:t>Ганна Закревська</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61F13"/>
        </a:solidFill>
      </p:bgPr>
    </p:bg>
    <p:spTree>
      <p:nvGrpSpPr>
        <p:cNvPr id="1" name=""/>
        <p:cNvGrpSpPr/>
        <p:nvPr/>
      </p:nvGrpSpPr>
      <p:grpSpPr>
        <a:xfrm>
          <a:off x="0" y="0"/>
          <a:ext cx="0" cy="0"/>
          <a:chOff x="0" y="0"/>
          <a:chExt cx="0" cy="0"/>
        </a:xfrm>
      </p:grpSpPr>
      <p:sp>
        <p:nvSpPr>
          <p:cNvPr name="Freeform 2" id="2"/>
          <p:cNvSpPr/>
          <p:nvPr/>
        </p:nvSpPr>
        <p:spPr>
          <a:xfrm flipH="true" flipV="false" rot="-2462104">
            <a:off x="14151079" y="-847279"/>
            <a:ext cx="5641770" cy="6637377"/>
          </a:xfrm>
          <a:custGeom>
            <a:avLst/>
            <a:gdLst/>
            <a:ahLst/>
            <a:cxnLst/>
            <a:rect r="r" b="b" t="t" l="l"/>
            <a:pathLst>
              <a:path h="6637377" w="5641770">
                <a:moveTo>
                  <a:pt x="5641771" y="0"/>
                </a:moveTo>
                <a:lnTo>
                  <a:pt x="0" y="0"/>
                </a:lnTo>
                <a:lnTo>
                  <a:pt x="0" y="6637376"/>
                </a:lnTo>
                <a:lnTo>
                  <a:pt x="5641771" y="6637376"/>
                </a:lnTo>
                <a:lnTo>
                  <a:pt x="56417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837615" y="3067981"/>
            <a:ext cx="9632479" cy="5090160"/>
          </a:xfrm>
          <a:prstGeom prst="rect">
            <a:avLst/>
          </a:prstGeom>
        </p:spPr>
        <p:txBody>
          <a:bodyPr anchor="t" rtlCol="false" tIns="0" lIns="0" bIns="0" rIns="0">
            <a:spAutoFit/>
          </a:bodyPr>
          <a:lstStyle/>
          <a:p>
            <a:pPr>
              <a:lnSpc>
                <a:spcPts val="5040"/>
              </a:lnSpc>
            </a:pPr>
            <a:r>
              <a:rPr lang="en-US" sz="3600">
                <a:solidFill>
                  <a:srgbClr val="E9DBC9"/>
                </a:solidFill>
                <a:latin typeface="Georgia Pro"/>
              </a:rPr>
              <a:t>Під час 10-річного заслання Шевченко вподобав дружину коменданта Новопетровської фортеці Агату Ускову. Пара багато часу проводила разом, через що швидко поповзли непристойні чутки. Щоб не гнівати чоловіка, Агата припинила спілкування, усі дні проводила у своїй кімнаті за грою в преферанс.</a:t>
            </a:r>
          </a:p>
        </p:txBody>
      </p:sp>
      <p:grpSp>
        <p:nvGrpSpPr>
          <p:cNvPr name="Group 4" id="4"/>
          <p:cNvGrpSpPr/>
          <p:nvPr/>
        </p:nvGrpSpPr>
        <p:grpSpPr>
          <a:xfrm rot="0">
            <a:off x="1028700" y="2708547"/>
            <a:ext cx="4384464" cy="5885230"/>
            <a:chOff x="0" y="0"/>
            <a:chExt cx="5306761" cy="7123222"/>
          </a:xfrm>
        </p:grpSpPr>
        <p:sp>
          <p:nvSpPr>
            <p:cNvPr name="Freeform 5" id="5"/>
            <p:cNvSpPr/>
            <p:nvPr/>
          </p:nvSpPr>
          <p:spPr>
            <a:xfrm flipH="false" flipV="false" rot="0">
              <a:off x="0" y="0"/>
              <a:ext cx="5306761" cy="7123223"/>
            </a:xfrm>
            <a:custGeom>
              <a:avLst/>
              <a:gdLst/>
              <a:ahLst/>
              <a:cxnLst/>
              <a:rect r="r" b="b" t="t" l="l"/>
              <a:pathLst>
                <a:path h="7123223" w="5306761">
                  <a:moveTo>
                    <a:pt x="5306761" y="3561654"/>
                  </a:moveTo>
                  <a:cubicBezTo>
                    <a:pt x="5306761" y="5528597"/>
                    <a:pt x="4118779" y="7123223"/>
                    <a:pt x="2653381" y="7123223"/>
                  </a:cubicBezTo>
                  <a:cubicBezTo>
                    <a:pt x="1187961" y="7123223"/>
                    <a:pt x="0" y="5528597"/>
                    <a:pt x="0" y="3561654"/>
                  </a:cubicBezTo>
                  <a:cubicBezTo>
                    <a:pt x="0" y="1594611"/>
                    <a:pt x="1187961" y="0"/>
                    <a:pt x="2653381" y="0"/>
                  </a:cubicBezTo>
                  <a:cubicBezTo>
                    <a:pt x="4118801" y="0"/>
                    <a:pt x="5306761" y="1594611"/>
                    <a:pt x="5306761" y="3561654"/>
                  </a:cubicBezTo>
                  <a:close/>
                </a:path>
              </a:pathLst>
            </a:custGeom>
            <a:blipFill>
              <a:blip r:embed="rId4"/>
              <a:stretch>
                <a:fillRect l="-18839" t="-16712" r="-6488" b="-13418"/>
              </a:stretch>
            </a:blipFill>
          </p:spPr>
        </p:sp>
      </p:grpSp>
      <p:sp>
        <p:nvSpPr>
          <p:cNvPr name="TextBox 6" id="6"/>
          <p:cNvSpPr txBox="true"/>
          <p:nvPr/>
        </p:nvSpPr>
        <p:spPr>
          <a:xfrm rot="0">
            <a:off x="1028700" y="895350"/>
            <a:ext cx="5628184" cy="1226820"/>
          </a:xfrm>
          <a:prstGeom prst="rect">
            <a:avLst/>
          </a:prstGeom>
        </p:spPr>
        <p:txBody>
          <a:bodyPr anchor="t" rtlCol="false" tIns="0" lIns="0" bIns="0" rIns="0">
            <a:spAutoFit/>
          </a:bodyPr>
          <a:lstStyle/>
          <a:p>
            <a:pPr algn="ctr">
              <a:lnSpc>
                <a:spcPts val="10080"/>
              </a:lnSpc>
            </a:pPr>
            <a:r>
              <a:rPr lang="en-US" sz="7200">
                <a:solidFill>
                  <a:srgbClr val="E9DBC9"/>
                </a:solidFill>
                <a:latin typeface="Lora"/>
              </a:rPr>
              <a:t>Агата Ускова</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DBC9"/>
        </a:solidFill>
      </p:bgPr>
    </p:bg>
    <p:spTree>
      <p:nvGrpSpPr>
        <p:cNvPr id="1" name=""/>
        <p:cNvGrpSpPr/>
        <p:nvPr/>
      </p:nvGrpSpPr>
      <p:grpSpPr>
        <a:xfrm>
          <a:off x="0" y="0"/>
          <a:ext cx="0" cy="0"/>
          <a:chOff x="0" y="0"/>
          <a:chExt cx="0" cy="0"/>
        </a:xfrm>
      </p:grpSpPr>
      <p:sp>
        <p:nvSpPr>
          <p:cNvPr name="Freeform 2" id="2"/>
          <p:cNvSpPr/>
          <p:nvPr/>
        </p:nvSpPr>
        <p:spPr>
          <a:xfrm flipH="true" flipV="false" rot="1212157">
            <a:off x="16028443" y="5813182"/>
            <a:ext cx="2461715" cy="5526298"/>
          </a:xfrm>
          <a:custGeom>
            <a:avLst/>
            <a:gdLst/>
            <a:ahLst/>
            <a:cxnLst/>
            <a:rect r="r" b="b" t="t" l="l"/>
            <a:pathLst>
              <a:path h="5526298" w="2461715">
                <a:moveTo>
                  <a:pt x="2461714" y="0"/>
                </a:moveTo>
                <a:lnTo>
                  <a:pt x="0" y="0"/>
                </a:lnTo>
                <a:lnTo>
                  <a:pt x="0" y="5526298"/>
                </a:lnTo>
                <a:lnTo>
                  <a:pt x="2461714" y="5526298"/>
                </a:lnTo>
                <a:lnTo>
                  <a:pt x="246171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03631" y="0"/>
            <a:ext cx="3326571" cy="6801538"/>
          </a:xfrm>
          <a:custGeom>
            <a:avLst/>
            <a:gdLst/>
            <a:ahLst/>
            <a:cxnLst/>
            <a:rect r="r" b="b" t="t" l="l"/>
            <a:pathLst>
              <a:path h="6801538" w="3326571">
                <a:moveTo>
                  <a:pt x="0" y="0"/>
                </a:moveTo>
                <a:lnTo>
                  <a:pt x="3326570" y="0"/>
                </a:lnTo>
                <a:lnTo>
                  <a:pt x="3326570" y="6801538"/>
                </a:lnTo>
                <a:lnTo>
                  <a:pt x="0" y="68015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948085"/>
            <a:ext cx="4493570" cy="5220056"/>
            <a:chOff x="0" y="0"/>
            <a:chExt cx="696172" cy="808723"/>
          </a:xfrm>
        </p:grpSpPr>
        <p:sp>
          <p:nvSpPr>
            <p:cNvPr name="Freeform 5" id="5"/>
            <p:cNvSpPr/>
            <p:nvPr/>
          </p:nvSpPr>
          <p:spPr>
            <a:xfrm flipH="false" flipV="false" rot="0">
              <a:off x="0" y="0"/>
              <a:ext cx="696172" cy="808723"/>
            </a:xfrm>
            <a:custGeom>
              <a:avLst/>
              <a:gdLst/>
              <a:ahLst/>
              <a:cxnLst/>
              <a:rect r="r" b="b" t="t" l="l"/>
              <a:pathLst>
                <a:path h="808723" w="696172">
                  <a:moveTo>
                    <a:pt x="348086" y="0"/>
                  </a:moveTo>
                  <a:cubicBezTo>
                    <a:pt x="155843" y="0"/>
                    <a:pt x="0" y="181039"/>
                    <a:pt x="0" y="404362"/>
                  </a:cubicBezTo>
                  <a:cubicBezTo>
                    <a:pt x="0" y="627684"/>
                    <a:pt x="155843" y="808723"/>
                    <a:pt x="348086" y="808723"/>
                  </a:cubicBezTo>
                  <a:cubicBezTo>
                    <a:pt x="540328" y="808723"/>
                    <a:pt x="696172" y="627684"/>
                    <a:pt x="696172" y="404362"/>
                  </a:cubicBezTo>
                  <a:cubicBezTo>
                    <a:pt x="696172" y="181039"/>
                    <a:pt x="540328" y="0"/>
                    <a:pt x="348086" y="0"/>
                  </a:cubicBezTo>
                  <a:close/>
                </a:path>
              </a:pathLst>
            </a:custGeom>
            <a:blipFill>
              <a:blip r:embed="rId6"/>
              <a:stretch>
                <a:fillRect l="-2014" t="-4570" r="-2820" b="-979"/>
              </a:stretch>
            </a:blipFill>
          </p:spPr>
        </p:sp>
      </p:grpSp>
      <p:sp>
        <p:nvSpPr>
          <p:cNvPr name="TextBox 6" id="6"/>
          <p:cNvSpPr txBox="true"/>
          <p:nvPr/>
        </p:nvSpPr>
        <p:spPr>
          <a:xfrm rot="0">
            <a:off x="1028700" y="895350"/>
            <a:ext cx="7932440" cy="1226820"/>
          </a:xfrm>
          <a:prstGeom prst="rect">
            <a:avLst/>
          </a:prstGeom>
        </p:spPr>
        <p:txBody>
          <a:bodyPr anchor="t" rtlCol="false" tIns="0" lIns="0" bIns="0" rIns="0">
            <a:spAutoFit/>
          </a:bodyPr>
          <a:lstStyle/>
          <a:p>
            <a:pPr algn="ctr">
              <a:lnSpc>
                <a:spcPts val="10080"/>
              </a:lnSpc>
            </a:pPr>
            <a:r>
              <a:rPr lang="en-US" sz="7200">
                <a:solidFill>
                  <a:srgbClr val="661F13"/>
                </a:solidFill>
                <a:latin typeface="Lora"/>
              </a:rPr>
              <a:t>Катерина Піунова</a:t>
            </a:r>
          </a:p>
        </p:txBody>
      </p:sp>
      <p:sp>
        <p:nvSpPr>
          <p:cNvPr name="TextBox 7" id="7"/>
          <p:cNvSpPr txBox="true"/>
          <p:nvPr/>
        </p:nvSpPr>
        <p:spPr>
          <a:xfrm rot="0">
            <a:off x="5973430" y="2974933"/>
            <a:ext cx="10086761" cy="5090160"/>
          </a:xfrm>
          <a:prstGeom prst="rect">
            <a:avLst/>
          </a:prstGeom>
        </p:spPr>
        <p:txBody>
          <a:bodyPr anchor="t" rtlCol="false" tIns="0" lIns="0" bIns="0" rIns="0">
            <a:spAutoFit/>
          </a:bodyPr>
          <a:lstStyle/>
          <a:p>
            <a:pPr>
              <a:lnSpc>
                <a:spcPts val="5040"/>
              </a:lnSpc>
            </a:pPr>
            <a:r>
              <a:rPr lang="en-US" sz="3600">
                <a:solidFill>
                  <a:srgbClr val="661F13"/>
                </a:solidFill>
                <a:latin typeface="Georgia Pro"/>
              </a:rPr>
              <a:t>Звільнившись від ув'язнення, Шевченко деякий час жив у Нижньому Новгороді. Там закохався у місцеву акторку Катерину Піунову. Щоб завоювати прихильність дівчини письменник через впливових знайомих влаштував її у трупу популярного тоді Харківського театру. Однак Піунова обманула чоловіка і втекла з молодим коханцем.</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61F13"/>
        </a:solidFill>
      </p:bgPr>
    </p:bg>
    <p:spTree>
      <p:nvGrpSpPr>
        <p:cNvPr id="1" name=""/>
        <p:cNvGrpSpPr/>
        <p:nvPr/>
      </p:nvGrpSpPr>
      <p:grpSpPr>
        <a:xfrm>
          <a:off x="0" y="0"/>
          <a:ext cx="0" cy="0"/>
          <a:chOff x="0" y="0"/>
          <a:chExt cx="0" cy="0"/>
        </a:xfrm>
      </p:grpSpPr>
      <p:sp>
        <p:nvSpPr>
          <p:cNvPr name="Freeform 2" id="2"/>
          <p:cNvSpPr/>
          <p:nvPr/>
        </p:nvSpPr>
        <p:spPr>
          <a:xfrm flipH="false" flipV="false" rot="0">
            <a:off x="-425932" y="-656788"/>
            <a:ext cx="3659454" cy="5800288"/>
          </a:xfrm>
          <a:custGeom>
            <a:avLst/>
            <a:gdLst/>
            <a:ahLst/>
            <a:cxnLst/>
            <a:rect r="r" b="b" t="t" l="l"/>
            <a:pathLst>
              <a:path h="5800288" w="3659454">
                <a:moveTo>
                  <a:pt x="0" y="0"/>
                </a:moveTo>
                <a:lnTo>
                  <a:pt x="3659454" y="0"/>
                </a:lnTo>
                <a:lnTo>
                  <a:pt x="3659454" y="5800288"/>
                </a:lnTo>
                <a:lnTo>
                  <a:pt x="0" y="5800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786900">
            <a:off x="-247893" y="4890927"/>
            <a:ext cx="4723804" cy="6629900"/>
          </a:xfrm>
          <a:custGeom>
            <a:avLst/>
            <a:gdLst/>
            <a:ahLst/>
            <a:cxnLst/>
            <a:rect r="r" b="b" t="t" l="l"/>
            <a:pathLst>
              <a:path h="6629900" w="4723804">
                <a:moveTo>
                  <a:pt x="0" y="0"/>
                </a:moveTo>
                <a:lnTo>
                  <a:pt x="4723804" y="0"/>
                </a:lnTo>
                <a:lnTo>
                  <a:pt x="4723804" y="6629900"/>
                </a:lnTo>
                <a:lnTo>
                  <a:pt x="0" y="6629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364673" y="2975316"/>
            <a:ext cx="10466385" cy="4854575"/>
          </a:xfrm>
          <a:prstGeom prst="rect">
            <a:avLst/>
          </a:prstGeom>
        </p:spPr>
        <p:txBody>
          <a:bodyPr anchor="t" rtlCol="false" tIns="0" lIns="0" bIns="0" rIns="0">
            <a:spAutoFit/>
          </a:bodyPr>
          <a:lstStyle/>
          <a:p>
            <a:pPr algn="r">
              <a:lnSpc>
                <a:spcPts val="4759"/>
              </a:lnSpc>
            </a:pPr>
            <a:r>
              <a:rPr lang="en-US" sz="3399">
                <a:solidFill>
                  <a:srgbClr val="E9DBC9"/>
                </a:solidFill>
                <a:latin typeface="Georgia Pro"/>
              </a:rPr>
              <a:t>Поет зустрів її 1860 року. Йому на той момент було вже 46 років, а Ликері не виповнилося ще й 20-ти.</a:t>
            </a:r>
          </a:p>
          <a:p>
            <a:pPr algn="r">
              <a:lnSpc>
                <a:spcPts val="4759"/>
              </a:lnSpc>
            </a:pPr>
            <a:r>
              <a:rPr lang="en-US" sz="3399">
                <a:solidFill>
                  <a:srgbClr val="E9DBC9"/>
                </a:solidFill>
                <a:latin typeface="Georgia Pro"/>
              </a:rPr>
              <a:t>Дівчина була кріпачкою, саме завдяки старанням Тараса Григоровича, її звільнили від кріпацтва. Після отримання волі Ликера продовжувала наймитувати.</a:t>
            </a:r>
          </a:p>
          <a:p>
            <a:pPr algn="r">
              <a:lnSpc>
                <a:spcPts val="5040"/>
              </a:lnSpc>
            </a:pPr>
            <a:r>
              <a:rPr lang="en-US" sz="3600">
                <a:solidFill>
                  <a:srgbClr val="E9DBC9"/>
                </a:solidFill>
                <a:latin typeface="Georgia Pro"/>
              </a:rPr>
              <a:t>Закоханий поет присвятив Полусмак дві поезії «Ликері» та «Л.», а 1860 року написав її портрет</a:t>
            </a:r>
          </a:p>
        </p:txBody>
      </p:sp>
      <p:grpSp>
        <p:nvGrpSpPr>
          <p:cNvPr name="Group 5" id="5"/>
          <p:cNvGrpSpPr/>
          <p:nvPr/>
        </p:nvGrpSpPr>
        <p:grpSpPr>
          <a:xfrm rot="0">
            <a:off x="13158688" y="2666005"/>
            <a:ext cx="4100612" cy="5539872"/>
            <a:chOff x="0" y="0"/>
            <a:chExt cx="4963199" cy="6705216"/>
          </a:xfrm>
        </p:grpSpPr>
        <p:sp>
          <p:nvSpPr>
            <p:cNvPr name="Freeform 6" id="6"/>
            <p:cNvSpPr/>
            <p:nvPr/>
          </p:nvSpPr>
          <p:spPr>
            <a:xfrm flipH="false" flipV="false" rot="0">
              <a:off x="0" y="0"/>
              <a:ext cx="4963199" cy="6705216"/>
            </a:xfrm>
            <a:custGeom>
              <a:avLst/>
              <a:gdLst/>
              <a:ahLst/>
              <a:cxnLst/>
              <a:rect r="r" b="b" t="t" l="l"/>
              <a:pathLst>
                <a:path h="6705216" w="4963199">
                  <a:moveTo>
                    <a:pt x="4963199" y="3352648"/>
                  </a:moveTo>
                  <a:cubicBezTo>
                    <a:pt x="4963199" y="5204167"/>
                    <a:pt x="3852128" y="6705216"/>
                    <a:pt x="2481600" y="6705216"/>
                  </a:cubicBezTo>
                  <a:cubicBezTo>
                    <a:pt x="1111052" y="6705216"/>
                    <a:pt x="0" y="5204167"/>
                    <a:pt x="0" y="3352648"/>
                  </a:cubicBezTo>
                  <a:cubicBezTo>
                    <a:pt x="0" y="1501036"/>
                    <a:pt x="1111052" y="0"/>
                    <a:pt x="2481600" y="0"/>
                  </a:cubicBezTo>
                  <a:cubicBezTo>
                    <a:pt x="3852147" y="0"/>
                    <a:pt x="4963199" y="1501036"/>
                    <a:pt x="4963199" y="3352648"/>
                  </a:cubicBezTo>
                  <a:close/>
                </a:path>
              </a:pathLst>
            </a:custGeom>
            <a:blipFill>
              <a:blip r:embed="rId6"/>
              <a:stretch>
                <a:fillRect l="-825" t="0" r="-825" b="0"/>
              </a:stretch>
            </a:blipFill>
          </p:spPr>
        </p:sp>
      </p:grpSp>
      <p:sp>
        <p:nvSpPr>
          <p:cNvPr name="TextBox 7" id="7"/>
          <p:cNvSpPr txBox="true"/>
          <p:nvPr/>
        </p:nvSpPr>
        <p:spPr>
          <a:xfrm rot="0">
            <a:off x="9144000" y="895350"/>
            <a:ext cx="8029377" cy="1226820"/>
          </a:xfrm>
          <a:prstGeom prst="rect">
            <a:avLst/>
          </a:prstGeom>
        </p:spPr>
        <p:txBody>
          <a:bodyPr anchor="t" rtlCol="false" tIns="0" lIns="0" bIns="0" rIns="0">
            <a:spAutoFit/>
          </a:bodyPr>
          <a:lstStyle/>
          <a:p>
            <a:pPr algn="ctr">
              <a:lnSpc>
                <a:spcPts val="10080"/>
              </a:lnSpc>
            </a:pPr>
            <a:r>
              <a:rPr lang="en-US" sz="7200">
                <a:solidFill>
                  <a:srgbClr val="E9DBC9"/>
                </a:solidFill>
                <a:latin typeface="Lora"/>
              </a:rPr>
              <a:t>Лукерія Полусмак</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DAF9zZzCwwg</dc:identifier>
  <dcterms:modified xsi:type="dcterms:W3CDTF">2011-08-01T06:04:30Z</dcterms:modified>
  <cp:revision>1</cp:revision>
  <dc:title>Жінки в житті та творчості Т.Г. Шевченка</dc:title>
</cp:coreProperties>
</file>