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79" r:id="rId4"/>
    <p:sldId id="264" r:id="rId5"/>
    <p:sldId id="268" r:id="rId6"/>
    <p:sldId id="278" r:id="rId7"/>
  </p:sldIdLst>
  <p:sldSz cx="9144000" cy="5143500" type="screen16x9"/>
  <p:notesSz cx="6858000" cy="9144000"/>
  <p:embeddedFontLst>
    <p:embeddedFont>
      <p:font typeface="Montserrat" panose="020B0604020202020204" charset="-52"/>
      <p:regular r:id="rId9"/>
    </p:embeddedFont>
    <p:embeddedFont>
      <p:font typeface="Oswald" panose="020B0604020202020204" charset="-52"/>
      <p:regular r:id="rId10"/>
    </p:embeddedFont>
    <p:embeddedFont>
      <p:font typeface="Playfair Display" panose="020B0604020202020204" charset="-52"/>
      <p:regular r:id="rId11"/>
    </p:embeddedFont>
    <p:embeddedFont>
      <p:font typeface="Segoe UI Black" panose="020B0A02040204020203" pitchFamily="34" charset="0"/>
      <p:bold r:id="rId12"/>
      <p:boldItalic r:id="rId13"/>
    </p:embeddedFont>
    <p:embeddedFont>
      <p:font typeface="Segoe UI Semibold" panose="020B0702040204020203" pitchFamily="34" charset="0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35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113"/>
    <a:srgbClr val="FFFFFF"/>
    <a:srgbClr val="EEF8F5"/>
    <a:srgbClr val="49AA60"/>
    <a:srgbClr val="D8E9DD"/>
    <a:srgbClr val="4CB7A2"/>
    <a:srgbClr val="D2E3E0"/>
    <a:srgbClr val="4E99B6"/>
    <a:srgbClr val="D0DFE5"/>
    <a:srgbClr val="7CB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3" autoAdjust="0"/>
  </p:normalViewPr>
  <p:slideViewPr>
    <p:cSldViewPr snapToGrid="0" showGuides="1">
      <p:cViewPr varScale="1">
        <p:scale>
          <a:sx n="98" d="100"/>
          <a:sy n="98" d="100"/>
        </p:scale>
        <p:origin x="946" y="77"/>
      </p:cViewPr>
      <p:guideLst>
        <p:guide orient="horz" pos="16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211b0411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a211b0411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211b0411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a211b0411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64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8ec948601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98ec948601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8ec948601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8ec948601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9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11" Type="http://schemas.openxmlformats.org/officeDocument/2006/relationships/image" Target="../media/image25.jp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3365" cy="51435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776285" y="-2830312"/>
            <a:ext cx="2518648" cy="110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635" y="0"/>
            <a:ext cx="9143365" cy="5143500"/>
          </a:xfrm>
          <a:prstGeom prst="rect">
            <a:avLst/>
          </a:prstGeom>
          <a:solidFill>
            <a:srgbClr val="7CB683">
              <a:alpha val="46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-125730" y="-115570"/>
            <a:ext cx="9265285" cy="5394325"/>
          </a:xfrm>
          <a:prstGeom prst="rect">
            <a:avLst/>
          </a:prstGeom>
          <a:gradFill>
            <a:gsLst>
              <a:gs pos="50000">
                <a:srgbClr val="4FB995">
                  <a:alpha val="46000"/>
                </a:srgbClr>
              </a:gs>
              <a:gs pos="0">
                <a:schemeClr val="bg1">
                  <a:alpha val="36000"/>
                </a:schemeClr>
              </a:gs>
              <a:gs pos="100000">
                <a:srgbClr val="3A988A">
                  <a:alpha val="46000"/>
                </a:srgbClr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4" name="Полилиния 23"/>
          <p:cNvSpPr/>
          <p:nvPr/>
        </p:nvSpPr>
        <p:spPr>
          <a:xfrm rot="8280000">
            <a:off x="-1029134" y="-5756551"/>
            <a:ext cx="6712585" cy="7355840"/>
          </a:xfrm>
          <a:custGeom>
            <a:avLst/>
            <a:gdLst>
              <a:gd name="connsiteX0" fmla="*/ 0 w 10571"/>
              <a:gd name="connsiteY0" fmla="*/ 1758 h 11584"/>
              <a:gd name="connsiteX1" fmla="*/ 1758 w 10571"/>
              <a:gd name="connsiteY1" fmla="*/ 0 h 11584"/>
              <a:gd name="connsiteX2" fmla="*/ 8792 w 10571"/>
              <a:gd name="connsiteY2" fmla="*/ 0 h 11584"/>
              <a:gd name="connsiteX3" fmla="*/ 10571 w 10571"/>
              <a:gd name="connsiteY3" fmla="*/ 1819 h 11584"/>
              <a:gd name="connsiteX4" fmla="*/ 10550 w 10571"/>
              <a:gd name="connsiteY4" fmla="*/ 9825 h 11584"/>
              <a:gd name="connsiteX5" fmla="*/ 8792 w 10571"/>
              <a:gd name="connsiteY5" fmla="*/ 11584 h 11584"/>
              <a:gd name="connsiteX6" fmla="*/ 1758 w 10571"/>
              <a:gd name="connsiteY6" fmla="*/ 11584 h 11584"/>
              <a:gd name="connsiteX7" fmla="*/ 0 w 10571"/>
              <a:gd name="connsiteY7" fmla="*/ 9825 h 11584"/>
              <a:gd name="connsiteX8" fmla="*/ 0 w 10571"/>
              <a:gd name="connsiteY8" fmla="*/ 1758 h 1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1" h="11584">
                <a:moveTo>
                  <a:pt x="0" y="1758"/>
                </a:moveTo>
                <a:cubicBezTo>
                  <a:pt x="0" y="787"/>
                  <a:pt x="787" y="0"/>
                  <a:pt x="1758" y="0"/>
                </a:cubicBezTo>
                <a:lnTo>
                  <a:pt x="8792" y="0"/>
                </a:lnTo>
                <a:cubicBezTo>
                  <a:pt x="9763" y="0"/>
                  <a:pt x="10571" y="848"/>
                  <a:pt x="10571" y="1819"/>
                </a:cubicBezTo>
                <a:lnTo>
                  <a:pt x="10550" y="9825"/>
                </a:lnTo>
                <a:cubicBezTo>
                  <a:pt x="10550" y="10796"/>
                  <a:pt x="9763" y="11584"/>
                  <a:pt x="8792" y="11584"/>
                </a:cubicBezTo>
                <a:lnTo>
                  <a:pt x="1758" y="11584"/>
                </a:lnTo>
                <a:cubicBezTo>
                  <a:pt x="787" y="11584"/>
                  <a:pt x="0" y="10796"/>
                  <a:pt x="0" y="9825"/>
                </a:cubicBezTo>
                <a:lnTo>
                  <a:pt x="0" y="1758"/>
                </a:lnTo>
                <a:close/>
              </a:path>
            </a:pathLst>
          </a:custGeom>
          <a:solidFill>
            <a:schemeClr val="tx2">
              <a:alpha val="78000"/>
            </a:schemeClr>
          </a:solidFill>
          <a:ln>
            <a:noFill/>
          </a:ln>
          <a:effectLst>
            <a:outerShdw blurRad="889000" dist="38100" dir="5400000" sx="106000" sy="106000" algn="t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8" name="Полилиния 27"/>
          <p:cNvSpPr/>
          <p:nvPr/>
        </p:nvSpPr>
        <p:spPr>
          <a:xfrm rot="8280000">
            <a:off x="364746" y="1923640"/>
            <a:ext cx="9391015" cy="7355840"/>
          </a:xfrm>
          <a:custGeom>
            <a:avLst/>
            <a:gdLst>
              <a:gd name="connsiteX0" fmla="*/ 0 w 10571"/>
              <a:gd name="connsiteY0" fmla="*/ 1758 h 11584"/>
              <a:gd name="connsiteX1" fmla="*/ 1758 w 10571"/>
              <a:gd name="connsiteY1" fmla="*/ 0 h 11584"/>
              <a:gd name="connsiteX2" fmla="*/ 8792 w 10571"/>
              <a:gd name="connsiteY2" fmla="*/ 0 h 11584"/>
              <a:gd name="connsiteX3" fmla="*/ 10571 w 10571"/>
              <a:gd name="connsiteY3" fmla="*/ 1819 h 11584"/>
              <a:gd name="connsiteX4" fmla="*/ 10550 w 10571"/>
              <a:gd name="connsiteY4" fmla="*/ 9825 h 11584"/>
              <a:gd name="connsiteX5" fmla="*/ 8792 w 10571"/>
              <a:gd name="connsiteY5" fmla="*/ 11584 h 11584"/>
              <a:gd name="connsiteX6" fmla="*/ 1758 w 10571"/>
              <a:gd name="connsiteY6" fmla="*/ 11584 h 11584"/>
              <a:gd name="connsiteX7" fmla="*/ 0 w 10571"/>
              <a:gd name="connsiteY7" fmla="*/ 9825 h 11584"/>
              <a:gd name="connsiteX8" fmla="*/ 0 w 10571"/>
              <a:gd name="connsiteY8" fmla="*/ 1758 h 1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1" h="11584">
                <a:moveTo>
                  <a:pt x="0" y="1758"/>
                </a:moveTo>
                <a:cubicBezTo>
                  <a:pt x="0" y="787"/>
                  <a:pt x="787" y="0"/>
                  <a:pt x="1758" y="0"/>
                </a:cubicBezTo>
                <a:lnTo>
                  <a:pt x="8792" y="0"/>
                </a:lnTo>
                <a:cubicBezTo>
                  <a:pt x="9763" y="0"/>
                  <a:pt x="10571" y="848"/>
                  <a:pt x="10571" y="1819"/>
                </a:cubicBezTo>
                <a:lnTo>
                  <a:pt x="10550" y="9825"/>
                </a:lnTo>
                <a:cubicBezTo>
                  <a:pt x="10550" y="10796"/>
                  <a:pt x="9763" y="11584"/>
                  <a:pt x="8792" y="11584"/>
                </a:cubicBezTo>
                <a:lnTo>
                  <a:pt x="1758" y="11584"/>
                </a:lnTo>
                <a:cubicBezTo>
                  <a:pt x="787" y="11584"/>
                  <a:pt x="0" y="10796"/>
                  <a:pt x="0" y="9825"/>
                </a:cubicBezTo>
                <a:lnTo>
                  <a:pt x="0" y="1758"/>
                </a:lnTo>
                <a:close/>
              </a:path>
            </a:pathLst>
          </a:custGeom>
          <a:solidFill>
            <a:schemeClr val="tx2">
              <a:alpha val="84000"/>
            </a:schemeClr>
          </a:solidFill>
          <a:ln>
            <a:noFill/>
          </a:ln>
          <a:effectLst>
            <a:outerShdw blurRad="444500" dist="38100" dir="13500000" sx="103000" sy="103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36265" y="3211116"/>
            <a:ext cx="6129020" cy="52514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400" dirty="0">
                <a:solidFill>
                  <a:schemeClr val="bg2"/>
                </a:solidFill>
                <a:latin typeface="Segoe UI Semibold" panose="020B0702040204020203" charset="0"/>
                <a:cs typeface="Segoe UI Semibold" panose="020B0702040204020203" charset="0"/>
              </a:rPr>
              <a:t>Solutions for environmental safety and sustainable development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8792" y="1913645"/>
            <a:ext cx="6562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dirty="0">
                <a:latin typeface="Segoe UI Semibold" panose="020B0702040204020203" charset="0"/>
                <a:cs typeface="Segoe UI Semibold" panose="020B0702040204020203" charset="0"/>
              </a:rPr>
              <a:t>Use of satellite technologies and geographic information systems in the restoration of natural resources in the Kharkiv region.</a:t>
            </a:r>
          </a:p>
        </p:txBody>
      </p:sp>
      <p:pic>
        <p:nvPicPr>
          <p:cNvPr id="3" name="Изображение 2" descr="ChatGPT Image 12 нояб. 2025 г., 09_30_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147" y="-273575"/>
            <a:ext cx="2228850" cy="2228850"/>
          </a:xfrm>
          <a:prstGeom prst="rect">
            <a:avLst/>
          </a:prstGeom>
        </p:spPr>
      </p:pic>
      <p:pic>
        <p:nvPicPr>
          <p:cNvPr id="2" name="Изображение 1" descr="ChatGPT Image 12 нояб. 2025 г., 09_34_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3515" y="1728214"/>
            <a:ext cx="2119108" cy="141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FD1624-4F05-426C-888E-7C7079F2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2" b="99580" l="0" r="98905">
                        <a14:foregroundMark x1="11679" y1="36555" x2="7299" y2="48739"/>
                        <a14:foregroundMark x1="10949" y1="31513" x2="39051" y2="4622"/>
                        <a14:foregroundMark x1="90146" y1="22269" x2="99635" y2="45378"/>
                        <a14:foregroundMark x1="80292" y1="87815" x2="62774" y2="99580"/>
                        <a14:foregroundMark x1="30292" y1="79412" x2="12774" y2="88655"/>
                        <a14:foregroundMark x1="9124" y1="92017" x2="0" y2="72689"/>
                        <a14:foregroundMark x1="57299" y1="67647" x2="57299" y2="67647"/>
                        <a14:foregroundMark x1="52190" y1="55462" x2="81022" y2="57563"/>
                        <a14:foregroundMark x1="86496" y1="66387" x2="77737" y2="84874"/>
                        <a14:foregroundMark x1="29927" y1="25210" x2="32482" y2="67647"/>
                        <a14:foregroundMark x1="33942" y1="72269" x2="60949" y2="61345"/>
                        <a14:foregroundMark x1="59854" y1="59244" x2="47810" y2="22689"/>
                        <a14:foregroundMark x1="44891" y1="21429" x2="28102" y2="27731"/>
                        <a14:foregroundMark x1="37226" y1="57143" x2="45255" y2="58824"/>
                        <a14:foregroundMark x1="5474" y1="77731" x2="3650" y2="73529"/>
                        <a14:backgroundMark x1="75912" y1="95378" x2="75912" y2="95378"/>
                        <a14:backgroundMark x1="78467" y1="89076" x2="78467" y2="89076"/>
                        <a14:backgroundMark x1="69708" y1="97479" x2="69708" y2="97479"/>
                        <a14:backgroundMark x1="65328" y1="97479" x2="65328" y2="97479"/>
                        <a14:backgroundMark x1="13504" y1="95378" x2="13504" y2="95378"/>
                        <a14:backgroundMark x1="1460" y1="94118" x2="1460" y2="94118"/>
                        <a14:backgroundMark x1="7299" y1="94118" x2="7299" y2="94118"/>
                        <a14:backgroundMark x1="2190" y1="85714" x2="2190" y2="85714"/>
                        <a14:backgroundMark x1="13869" y1="86555" x2="13869" y2="86555"/>
                        <a14:backgroundMark x1="8394" y1="82773" x2="8394" y2="82773"/>
                        <a14:backgroundMark x1="62774" y1="98319" x2="62774" y2="98319"/>
                        <a14:backgroundMark x1="67883" y1="96639" x2="67883" y2="96639"/>
                        <a14:backgroundMark x1="72263" y1="91176" x2="72263" y2="91176"/>
                        <a14:backgroundMark x1="76642" y1="91176" x2="76642" y2="91176"/>
                        <a14:backgroundMark x1="365" y1="73529" x2="365" y2="73529"/>
                        <a14:backgroundMark x1="2920" y1="78992" x2="2920" y2="78992"/>
                        <a14:backgroundMark x1="1825" y1="85294" x2="1825" y2="85294"/>
                        <a14:backgroundMark x1="1460" y1="76471" x2="1460" y2="76471"/>
                        <a14:backgroundMark x1="66788" y1="96639" x2="66788" y2="96639"/>
                        <a14:backgroundMark x1="65328" y1="98739" x2="65328" y2="98739"/>
                        <a14:backgroundMark x1="63139" y1="98739" x2="63139" y2="98739"/>
                        <a14:backgroundMark x1="13139" y1="92017" x2="0" y2="78571"/>
                        <a14:backgroundMark x1="8029" y1="86134" x2="0" y2="64706"/>
                        <a14:backgroundMark x1="10219" y1="94538" x2="5109" y2="78571"/>
                        <a14:backgroundMark x1="3285" y1="86555" x2="9489" y2="95798"/>
                        <a14:backgroundMark x1="10584" y1="94958" x2="4015" y2="82353"/>
                        <a14:backgroundMark x1="81022" y1="84034" x2="68978" y2="95378"/>
                        <a14:backgroundMark x1="21898" y1="86555" x2="18978" y2="82353"/>
                        <a14:backgroundMark x1="18978" y1="82773" x2="12774" y2="86134"/>
                        <a14:backgroundMark x1="19708" y1="84874" x2="13869" y2="87815"/>
                        <a14:backgroundMark x1="19343" y1="87395" x2="16058" y2="85714"/>
                        <a14:backgroundMark x1="18978" y1="86134" x2="11314" y2="89916"/>
                        <a14:backgroundMark x1="11679" y1="88655" x2="14964" y2="86555"/>
                        <a14:backgroundMark x1="9124" y1="93277" x2="730" y2="73109"/>
                        <a14:backgroundMark x1="5474" y1="84874" x2="365" y2="74790"/>
                        <a14:backgroundMark x1="365" y1="69748" x2="730" y2="77311"/>
                        <a14:backgroundMark x1="5474" y1="85714" x2="8759" y2="87395"/>
                        <a14:backgroundMark x1="81752" y1="86555" x2="63504" y2="99580"/>
                        <a14:backgroundMark x1="80657" y1="86555" x2="62409" y2="99580"/>
                        <a14:backgroundMark x1="64599" y1="98319" x2="62044" y2="99160"/>
                        <a14:backgroundMark x1="97810" y1="36975" x2="99635" y2="43277"/>
                        <a14:backgroundMark x1="97445" y1="37815" x2="99635" y2="44958"/>
                        <a14:backgroundMark x1="11679" y1="33193" x2="14234" y2="26891"/>
                        <a14:backgroundMark x1="10584" y1="32353" x2="12044" y2="30252"/>
                        <a14:backgroundMark x1="10219" y1="31513" x2="12044" y2="30252"/>
                        <a14:backgroundMark x1="6204" y1="48739" x2="9854" y2="49160"/>
                        <a14:backgroundMark x1="9124" y1="49160" x2="6204" y2="45798"/>
                        <a14:backgroundMark x1="6934" y1="48739" x2="6934" y2="48739"/>
                        <a14:backgroundMark x1="6934" y1="47899" x2="6934" y2="47899"/>
                        <a14:backgroundMark x1="6934" y1="47899" x2="6934" y2="47899"/>
                        <a14:backgroundMark x1="7664" y1="48319" x2="7664" y2="48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824" y="202740"/>
            <a:ext cx="1651000" cy="1434080"/>
          </a:xfrm>
          <a:prstGeom prst="rect">
            <a:avLst/>
          </a:prstGeom>
        </p:spPr>
      </p:pic>
      <p:sp>
        <p:nvSpPr>
          <p:cNvPr id="15" name="Google Shape;59;p13">
            <a:extLst>
              <a:ext uri="{FF2B5EF4-FFF2-40B4-BE49-F238E27FC236}">
                <a16:creationId xmlns:a16="http://schemas.microsoft.com/office/drawing/2014/main" id="{42E93F47-9A76-4BC4-9635-2F4A89CA9916}"/>
              </a:ext>
            </a:extLst>
          </p:cNvPr>
          <p:cNvSpPr txBox="1">
            <a:spLocks/>
          </p:cNvSpPr>
          <p:nvPr/>
        </p:nvSpPr>
        <p:spPr>
          <a:xfrm>
            <a:off x="4625200" y="657207"/>
            <a:ext cx="2843147" cy="52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CA" sz="1800" i="1" dirty="0">
                <a:solidFill>
                  <a:schemeClr val="bg2"/>
                </a:solidFill>
              </a:rPr>
              <a:t>Sumy National Agrarian University</a:t>
            </a:r>
            <a:endParaRPr lang="en-US" altLang="ru-RU" sz="1200" i="1" dirty="0">
              <a:solidFill>
                <a:schemeClr val="bg2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8" name="Google Shape;59;p13">
            <a:extLst>
              <a:ext uri="{FF2B5EF4-FFF2-40B4-BE49-F238E27FC236}">
                <a16:creationId xmlns:a16="http://schemas.microsoft.com/office/drawing/2014/main" id="{906C5222-485A-4883-ABF8-2351EC5C2C5C}"/>
              </a:ext>
            </a:extLst>
          </p:cNvPr>
          <p:cNvSpPr txBox="1">
            <a:spLocks/>
          </p:cNvSpPr>
          <p:nvPr/>
        </p:nvSpPr>
        <p:spPr>
          <a:xfrm>
            <a:off x="1602131" y="554672"/>
            <a:ext cx="2843147" cy="52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US" sz="1800" i="1" dirty="0">
                <a:solidFill>
                  <a:schemeClr val="bg2"/>
                </a:solidFill>
              </a:rPr>
              <a:t>Ukrainian State University of Railway Transport</a:t>
            </a:r>
            <a:endParaRPr lang="en-US" altLang="ru-RU" sz="1200" i="1" dirty="0">
              <a:solidFill>
                <a:schemeClr val="bg2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pic>
        <p:nvPicPr>
          <p:cNvPr id="20" name="Изображение 18" descr="ChatGPT Image 11 нояб. 2025 г., 22_49_34">
            <a:extLst>
              <a:ext uri="{FF2B5EF4-FFF2-40B4-BE49-F238E27FC236}">
                <a16:creationId xmlns:a16="http://schemas.microsoft.com/office/drawing/2014/main" id="{508B8460-0A39-47E4-B349-75EE1B845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9421" y="3293106"/>
            <a:ext cx="2395857" cy="2395857"/>
          </a:xfrm>
          <a:prstGeom prst="rect">
            <a:avLst/>
          </a:prstGeom>
        </p:spPr>
      </p:pic>
      <p:sp>
        <p:nvSpPr>
          <p:cNvPr id="22" name="Google Shape;58;p13">
            <a:extLst>
              <a:ext uri="{FF2B5EF4-FFF2-40B4-BE49-F238E27FC236}">
                <a16:creationId xmlns:a16="http://schemas.microsoft.com/office/drawing/2014/main" id="{86F455C7-E0C4-44D3-8DBB-877B10138F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33537" y="4254565"/>
            <a:ext cx="3701541" cy="99888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altLang="ru-RU" sz="18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  <a:cs typeface="Segoe UI Black" panose="020B0A02040204020203" charset="0"/>
              </a:rPr>
              <a:t>“Recovery begins with unity”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 amt="56000"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60643" y="0"/>
            <a:ext cx="9265285" cy="5394325"/>
          </a:xfrm>
          <a:prstGeom prst="rect">
            <a:avLst/>
          </a:prstGeom>
          <a:gradFill>
            <a:gsLst>
              <a:gs pos="50000">
                <a:srgbClr val="4FB995">
                  <a:alpha val="30000"/>
                </a:srgbClr>
              </a:gs>
              <a:gs pos="0">
                <a:schemeClr val="bg1"/>
              </a:gs>
              <a:gs pos="100000">
                <a:srgbClr val="3A988A">
                  <a:alpha val="6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>
            <a:alphaModFix amt="5000"/>
            <a:lum bright="100000" contrast="-96000"/>
          </a:blip>
          <a:srcRect l="4499" t="1035"/>
          <a:stretch>
            <a:fillRect/>
          </a:stretch>
        </p:blipFill>
        <p:spPr>
          <a:xfrm rot="8280000">
            <a:off x="-3548160" y="78793"/>
            <a:ext cx="9667240" cy="78346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48" h="10736">
                <a:moveTo>
                  <a:pt x="7171" y="0"/>
                </a:moveTo>
                <a:cubicBezTo>
                  <a:pt x="7598" y="1"/>
                  <a:pt x="8028" y="155"/>
                  <a:pt x="8373" y="466"/>
                </a:cubicBezTo>
                <a:lnTo>
                  <a:pt x="13248" y="4855"/>
                </a:lnTo>
                <a:lnTo>
                  <a:pt x="13248" y="8453"/>
                </a:lnTo>
                <a:lnTo>
                  <a:pt x="11204" y="10736"/>
                </a:lnTo>
                <a:lnTo>
                  <a:pt x="2418" y="10736"/>
                </a:lnTo>
                <a:lnTo>
                  <a:pt x="600" y="9099"/>
                </a:lnTo>
                <a:cubicBezTo>
                  <a:pt x="-136" y="8436"/>
                  <a:pt x="-204" y="7313"/>
                  <a:pt x="447" y="6589"/>
                </a:cubicBezTo>
                <a:lnTo>
                  <a:pt x="5861" y="577"/>
                </a:lnTo>
                <a:cubicBezTo>
                  <a:pt x="6207" y="193"/>
                  <a:pt x="6687" y="-2"/>
                  <a:pt x="7171" y="0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</p:spPr>
      </p:pic>
      <p:sp>
        <p:nvSpPr>
          <p:cNvPr id="18" name="Google Shape;88;p17">
            <a:extLst>
              <a:ext uri="{FF2B5EF4-FFF2-40B4-BE49-F238E27FC236}">
                <a16:creationId xmlns:a16="http://schemas.microsoft.com/office/drawing/2014/main" id="{D43A5B99-8299-4B8F-94E2-069E7054A1BD}"/>
              </a:ext>
            </a:extLst>
          </p:cNvPr>
          <p:cNvSpPr txBox="1">
            <a:spLocks/>
          </p:cNvSpPr>
          <p:nvPr/>
        </p:nvSpPr>
        <p:spPr>
          <a:xfrm>
            <a:off x="-60643" y="221398"/>
            <a:ext cx="6613892" cy="618981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altLang="ru-RU" sz="24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  <a:t>Ecosystem degradation due to war</a:t>
            </a:r>
          </a:p>
        </p:txBody>
      </p:sp>
      <p:sp>
        <p:nvSpPr>
          <p:cNvPr id="20" name="Google Shape;89;p17">
            <a:extLst>
              <a:ext uri="{FF2B5EF4-FFF2-40B4-BE49-F238E27FC236}">
                <a16:creationId xmlns:a16="http://schemas.microsoft.com/office/drawing/2014/main" id="{8365FB01-841E-464F-AB39-F5F94CC6E0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37" y="4050958"/>
            <a:ext cx="6058377" cy="1099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en-US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Travian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Reservoir: critical drop in water level.</a:t>
            </a: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Landmines and soil contamination.</a:t>
            </a:r>
            <a:endParaRPr lang="uk-UA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Loss of access to clean water for the Lipetsk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EC771-1D57-4CBD-BCEB-410266962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9" y="970173"/>
            <a:ext cx="4380647" cy="2957873"/>
          </a:xfrm>
          <a:prstGeom prst="rect">
            <a:avLst/>
          </a:prstGeom>
        </p:spPr>
      </p:pic>
      <p:sp>
        <p:nvSpPr>
          <p:cNvPr id="133" name="Google Shape;133;p22"/>
          <p:cNvSpPr txBox="1"/>
          <p:nvPr>
            <p:custDataLst>
              <p:tags r:id="rId1"/>
            </p:custDataLst>
          </p:nvPr>
        </p:nvSpPr>
        <p:spPr>
          <a:xfrm>
            <a:off x="341340" y="1144905"/>
            <a:ext cx="1106460" cy="353195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ru-RU" sz="1200" b="1" i="1" dirty="0">
                <a:solidFill>
                  <a:schemeClr val="dk2"/>
                </a:solidFill>
              </a:rPr>
              <a:t>Before</a:t>
            </a:r>
            <a:endParaRPr lang="en-US" altLang="ru-RU" sz="1200" b="1" i="1" dirty="0">
              <a:solidFill>
                <a:schemeClr val="dk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004001-B322-41A9-A919-3C495C4BE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987" y="980775"/>
            <a:ext cx="4333484" cy="2953189"/>
          </a:xfrm>
          <a:prstGeom prst="rect">
            <a:avLst/>
          </a:prstGeom>
        </p:spPr>
      </p:pic>
      <p:sp>
        <p:nvSpPr>
          <p:cNvPr id="134" name="Google Shape;134;p22"/>
          <p:cNvSpPr txBox="1"/>
          <p:nvPr>
            <p:custDataLst>
              <p:tags r:id="rId2"/>
            </p:custDataLst>
          </p:nvPr>
        </p:nvSpPr>
        <p:spPr>
          <a:xfrm>
            <a:off x="4808139" y="1147391"/>
            <a:ext cx="1104981" cy="352614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1" i="1" dirty="0">
                <a:solidFill>
                  <a:schemeClr val="dk2"/>
                </a:solidFill>
              </a:rPr>
              <a:t>After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 amt="56000"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60643" y="0"/>
            <a:ext cx="9265285" cy="5394325"/>
          </a:xfrm>
          <a:prstGeom prst="rect">
            <a:avLst/>
          </a:prstGeom>
          <a:gradFill>
            <a:gsLst>
              <a:gs pos="50000">
                <a:srgbClr val="4FB995">
                  <a:alpha val="30000"/>
                </a:srgbClr>
              </a:gs>
              <a:gs pos="0">
                <a:schemeClr val="bg1"/>
              </a:gs>
              <a:gs pos="100000">
                <a:srgbClr val="3A988A">
                  <a:alpha val="6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29" name="Google Shape;129;p22"/>
          <p:cNvPicPr preferRelativeResize="0"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19359" t="5558" r="17341"/>
          <a:stretch>
            <a:fillRect/>
          </a:stretch>
        </p:blipFill>
        <p:spPr>
          <a:xfrm>
            <a:off x="4385697" y="1429932"/>
            <a:ext cx="1885950" cy="35199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" h="5938">
                <a:moveTo>
                  <a:pt x="451" y="0"/>
                </a:moveTo>
                <a:lnTo>
                  <a:pt x="2519" y="0"/>
                </a:lnTo>
                <a:cubicBezTo>
                  <a:pt x="2768" y="0"/>
                  <a:pt x="2970" y="476"/>
                  <a:pt x="2970" y="1063"/>
                </a:cubicBezTo>
                <a:lnTo>
                  <a:pt x="2970" y="5315"/>
                </a:lnTo>
                <a:cubicBezTo>
                  <a:pt x="2970" y="5544"/>
                  <a:pt x="2937" y="5758"/>
                  <a:pt x="2882" y="5934"/>
                </a:cubicBezTo>
                <a:lnTo>
                  <a:pt x="2880" y="5938"/>
                </a:lnTo>
                <a:lnTo>
                  <a:pt x="86" y="5938"/>
                </a:lnTo>
                <a:lnTo>
                  <a:pt x="83" y="5930"/>
                </a:lnTo>
                <a:cubicBezTo>
                  <a:pt x="31" y="5756"/>
                  <a:pt x="0" y="5544"/>
                  <a:pt x="0" y="5315"/>
                </a:cubicBezTo>
                <a:lnTo>
                  <a:pt x="0" y="1063"/>
                </a:lnTo>
                <a:cubicBezTo>
                  <a:pt x="0" y="476"/>
                  <a:pt x="202" y="0"/>
                  <a:pt x="4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0" name="Google Shape;130;p22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14650" r="25748" b="4630"/>
          <a:stretch>
            <a:fillRect/>
          </a:stretch>
        </p:blipFill>
        <p:spPr>
          <a:xfrm>
            <a:off x="6688304" y="343766"/>
            <a:ext cx="2046605" cy="40811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" h="6427">
                <a:moveTo>
                  <a:pt x="61" y="0"/>
                </a:moveTo>
                <a:lnTo>
                  <a:pt x="2909" y="0"/>
                </a:lnTo>
                <a:lnTo>
                  <a:pt x="2910" y="4"/>
                </a:lnTo>
                <a:cubicBezTo>
                  <a:pt x="2948" y="175"/>
                  <a:pt x="2970" y="373"/>
                  <a:pt x="2970" y="584"/>
                </a:cubicBezTo>
                <a:lnTo>
                  <a:pt x="2970" y="5248"/>
                </a:lnTo>
                <a:cubicBezTo>
                  <a:pt x="2970" y="5891"/>
                  <a:pt x="2753" y="6427"/>
                  <a:pt x="2504" y="6427"/>
                </a:cubicBezTo>
                <a:lnTo>
                  <a:pt x="451" y="6413"/>
                </a:lnTo>
                <a:cubicBezTo>
                  <a:pt x="202" y="6413"/>
                  <a:pt x="0" y="5891"/>
                  <a:pt x="0" y="5248"/>
                </a:cubicBezTo>
                <a:lnTo>
                  <a:pt x="0" y="584"/>
                </a:lnTo>
                <a:cubicBezTo>
                  <a:pt x="0" y="373"/>
                  <a:pt x="22" y="175"/>
                  <a:pt x="60" y="4"/>
                </a:cubicBezTo>
                <a:lnTo>
                  <a:pt x="61" y="0"/>
                </a:lnTo>
                <a:close/>
              </a:path>
            </a:pathLst>
          </a:custGeom>
          <a:blipFill>
            <a:blip r:embed="rId10"/>
            <a:tile tx="0" ty="0" sx="100000" sy="100000" flip="none" algn="tl"/>
          </a:blipFill>
          <a:ln>
            <a:noFill/>
          </a:ln>
          <a:effectLst/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1">
            <a:alphaModFix amt="5000"/>
            <a:lum bright="100000" contrast="-96000"/>
          </a:blip>
          <a:srcRect l="4499" t="1035"/>
          <a:stretch>
            <a:fillRect/>
          </a:stretch>
        </p:blipFill>
        <p:spPr>
          <a:xfrm rot="8280000">
            <a:off x="-3465162" y="-44692"/>
            <a:ext cx="9667240" cy="78346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248" h="10736">
                <a:moveTo>
                  <a:pt x="7171" y="0"/>
                </a:moveTo>
                <a:cubicBezTo>
                  <a:pt x="7598" y="1"/>
                  <a:pt x="8028" y="155"/>
                  <a:pt x="8373" y="466"/>
                </a:cubicBezTo>
                <a:lnTo>
                  <a:pt x="13248" y="4855"/>
                </a:lnTo>
                <a:lnTo>
                  <a:pt x="13248" y="8453"/>
                </a:lnTo>
                <a:lnTo>
                  <a:pt x="11204" y="10736"/>
                </a:lnTo>
                <a:lnTo>
                  <a:pt x="2418" y="10736"/>
                </a:lnTo>
                <a:lnTo>
                  <a:pt x="600" y="9099"/>
                </a:lnTo>
                <a:cubicBezTo>
                  <a:pt x="-136" y="8436"/>
                  <a:pt x="-204" y="7313"/>
                  <a:pt x="447" y="6589"/>
                </a:cubicBezTo>
                <a:lnTo>
                  <a:pt x="5861" y="577"/>
                </a:lnTo>
                <a:cubicBezTo>
                  <a:pt x="6207" y="193"/>
                  <a:pt x="6687" y="-2"/>
                  <a:pt x="7171" y="0"/>
                </a:cubicBezTo>
                <a:close/>
              </a:path>
            </a:pathLst>
          </a:custGeom>
          <a:solidFill>
            <a:schemeClr val="tx2">
              <a:alpha val="50000"/>
            </a:schemeClr>
          </a:solidFill>
        </p:spPr>
      </p:pic>
      <p:sp>
        <p:nvSpPr>
          <p:cNvPr id="131" name="Google Shape;131;p22"/>
          <p:cNvSpPr txBox="1"/>
          <p:nvPr/>
        </p:nvSpPr>
        <p:spPr>
          <a:xfrm>
            <a:off x="158389" y="4070350"/>
            <a:ext cx="3553853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ru-RU" sz="900" dirty="0">
                <a:solidFill>
                  <a:srgbClr val="041223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The normalized difference water index is most suitable for mapping water bodies. Values for water bodies exceed 0.5. Vegetation has lower values. Built-up areas have positive values ranging from zero to 0.2.</a:t>
            </a:r>
          </a:p>
        </p:txBody>
      </p:sp>
      <p:sp>
        <p:nvSpPr>
          <p:cNvPr id="133" name="Google Shape;133;p22"/>
          <p:cNvSpPr txBox="1"/>
          <p:nvPr>
            <p:custDataLst>
              <p:tags r:id="rId3"/>
            </p:custDataLst>
          </p:nvPr>
        </p:nvSpPr>
        <p:spPr>
          <a:xfrm>
            <a:off x="4385697" y="985509"/>
            <a:ext cx="1885950" cy="306782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1" i="1">
                <a:solidFill>
                  <a:schemeClr val="dk2"/>
                </a:solidFill>
              </a:rPr>
              <a:t>November 2021</a:t>
            </a:r>
          </a:p>
        </p:txBody>
      </p:sp>
      <p:sp>
        <p:nvSpPr>
          <p:cNvPr id="134" name="Google Shape;134;p22"/>
          <p:cNvSpPr txBox="1"/>
          <p:nvPr>
            <p:custDataLst>
              <p:tags r:id="rId4"/>
            </p:custDataLst>
          </p:nvPr>
        </p:nvSpPr>
        <p:spPr>
          <a:xfrm>
            <a:off x="6753025" y="4580967"/>
            <a:ext cx="1885950" cy="347345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1200" b="1" i="1" dirty="0">
                <a:solidFill>
                  <a:schemeClr val="dk2"/>
                </a:solidFill>
              </a:rPr>
              <a:t>May 2025</a:t>
            </a: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6597" y="343766"/>
            <a:ext cx="7161372" cy="516112"/>
          </a:xfrm>
          <a:prstGeom prst="rect">
            <a:avLst/>
          </a:prstGeom>
          <a:solidFill>
            <a:schemeClr val="tx2">
              <a:alpha val="91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24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  <a:cs typeface="Segoe UI Black" panose="020B0A02040204020203" charset="0"/>
                <a:sym typeface="+mn-ea"/>
              </a:rPr>
              <a:t>Normalized Difference Water Index (NDWI)</a:t>
            </a:r>
          </a:p>
        </p:txBody>
      </p:sp>
      <p:pic>
        <p:nvPicPr>
          <p:cNvPr id="3" name="Изображение 2" descr="ChatGPT Image 12 нояб. 2025 г., 11_49_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3345" y="3668712"/>
            <a:ext cx="1205143" cy="1503680"/>
          </a:xfrm>
          <a:prstGeom prst="rect">
            <a:avLst/>
          </a:prstGeom>
        </p:spPr>
      </p:pic>
      <p:sp>
        <p:nvSpPr>
          <p:cNvPr id="19" name="Google Shape;93;p17">
            <a:extLst>
              <a:ext uri="{FF2B5EF4-FFF2-40B4-BE49-F238E27FC236}">
                <a16:creationId xmlns:a16="http://schemas.microsoft.com/office/drawing/2014/main" id="{64F3FD19-EA4C-404F-9D5B-92780232BC2B}"/>
              </a:ext>
            </a:extLst>
          </p:cNvPr>
          <p:cNvSpPr txBox="1"/>
          <p:nvPr/>
        </p:nvSpPr>
        <p:spPr>
          <a:xfrm>
            <a:off x="172844" y="3253625"/>
            <a:ext cx="3358099" cy="789465"/>
          </a:xfrm>
          <a:prstGeom prst="rect">
            <a:avLst/>
          </a:prstGeom>
          <a:blipFill dpi="0" rotWithShape="1">
            <a:blip r:embed="rId13">
              <a:alphaModFix amt="43000"/>
            </a:blip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altLang="ru-RU" sz="1800" dirty="0">
                <a:solidFill>
                  <a:schemeClr val="dk2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118 </a:t>
            </a:r>
            <a:r>
              <a:rPr lang="en-US" altLang="ru-RU" sz="18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hectares</a:t>
            </a:r>
            <a:r>
              <a:rPr lang="en-US" altLang="ru-RU" sz="1800" dirty="0">
                <a:solidFill>
                  <a:schemeClr val="dk2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 of water area </a:t>
            </a:r>
            <a:endParaRPr lang="uk-UA" altLang="ru-RU" sz="1800" dirty="0">
              <a:solidFill>
                <a:schemeClr val="dk2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  <a:sym typeface="Playfair Display"/>
            </a:endParaRPr>
          </a:p>
          <a:p>
            <a:pPr lvl="0" algn="ctr"/>
            <a:r>
              <a:rPr lang="en-US" altLang="ru-RU" sz="1800" dirty="0">
                <a:solidFill>
                  <a:schemeClr val="dk2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require immediate restoration</a:t>
            </a:r>
          </a:p>
        </p:txBody>
      </p:sp>
      <p:sp>
        <p:nvSpPr>
          <p:cNvPr id="20" name="Google Shape;89;p17">
            <a:extLst>
              <a:ext uri="{FF2B5EF4-FFF2-40B4-BE49-F238E27FC236}">
                <a16:creationId xmlns:a16="http://schemas.microsoft.com/office/drawing/2014/main" id="{8365FB01-841E-464F-AB39-F5F94CC6E0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124" y="1082563"/>
            <a:ext cx="4061399" cy="2204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en-US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EcoUnity</a:t>
            </a:r>
            <a:r>
              <a:rPr lang="en-US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Innovative monitoring and educational GIS platform for natural resource restoration. We provide 90% accuracy in water body analysis, creating a safe path from environmental disaster to sustainable community development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48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752263"/>
            <a:ext cx="9265285" cy="5394325"/>
          </a:xfrm>
          <a:prstGeom prst="rect">
            <a:avLst/>
          </a:prstGeom>
          <a:gradFill>
            <a:gsLst>
              <a:gs pos="50000">
                <a:srgbClr val="4FB995">
                  <a:alpha val="30000"/>
                </a:srgbClr>
              </a:gs>
              <a:gs pos="0">
                <a:schemeClr val="bg1"/>
              </a:gs>
              <a:gs pos="100000">
                <a:srgbClr val="3A988A">
                  <a:alpha val="8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" name="Полилиния 3"/>
          <p:cNvSpPr/>
          <p:nvPr/>
        </p:nvSpPr>
        <p:spPr>
          <a:xfrm rot="13320000" flipH="1">
            <a:off x="2955726" y="902213"/>
            <a:ext cx="6687185" cy="8973185"/>
          </a:xfrm>
          <a:custGeom>
            <a:avLst/>
            <a:gdLst>
              <a:gd name="connsiteX0" fmla="*/ 0 w 10571"/>
              <a:gd name="connsiteY0" fmla="*/ 1758 h 11584"/>
              <a:gd name="connsiteX1" fmla="*/ 1758 w 10571"/>
              <a:gd name="connsiteY1" fmla="*/ 0 h 11584"/>
              <a:gd name="connsiteX2" fmla="*/ 8792 w 10571"/>
              <a:gd name="connsiteY2" fmla="*/ 0 h 11584"/>
              <a:gd name="connsiteX3" fmla="*/ 10571 w 10571"/>
              <a:gd name="connsiteY3" fmla="*/ 1819 h 11584"/>
              <a:gd name="connsiteX4" fmla="*/ 10550 w 10571"/>
              <a:gd name="connsiteY4" fmla="*/ 9825 h 11584"/>
              <a:gd name="connsiteX5" fmla="*/ 8792 w 10571"/>
              <a:gd name="connsiteY5" fmla="*/ 11584 h 11584"/>
              <a:gd name="connsiteX6" fmla="*/ 1758 w 10571"/>
              <a:gd name="connsiteY6" fmla="*/ 11584 h 11584"/>
              <a:gd name="connsiteX7" fmla="*/ 0 w 10571"/>
              <a:gd name="connsiteY7" fmla="*/ 9825 h 11584"/>
              <a:gd name="connsiteX8" fmla="*/ 0 w 10571"/>
              <a:gd name="connsiteY8" fmla="*/ 1758 h 1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1" h="11584">
                <a:moveTo>
                  <a:pt x="0" y="1758"/>
                </a:moveTo>
                <a:cubicBezTo>
                  <a:pt x="0" y="787"/>
                  <a:pt x="787" y="0"/>
                  <a:pt x="1758" y="0"/>
                </a:cubicBezTo>
                <a:lnTo>
                  <a:pt x="8792" y="0"/>
                </a:lnTo>
                <a:cubicBezTo>
                  <a:pt x="9763" y="0"/>
                  <a:pt x="10571" y="848"/>
                  <a:pt x="10571" y="1819"/>
                </a:cubicBezTo>
                <a:lnTo>
                  <a:pt x="10550" y="9825"/>
                </a:lnTo>
                <a:cubicBezTo>
                  <a:pt x="10550" y="10796"/>
                  <a:pt x="9763" y="11584"/>
                  <a:pt x="8792" y="11584"/>
                </a:cubicBezTo>
                <a:lnTo>
                  <a:pt x="1758" y="11584"/>
                </a:lnTo>
                <a:cubicBezTo>
                  <a:pt x="787" y="11584"/>
                  <a:pt x="0" y="10796"/>
                  <a:pt x="0" y="9825"/>
                </a:cubicBezTo>
                <a:lnTo>
                  <a:pt x="0" y="1758"/>
                </a:lnTo>
                <a:close/>
              </a:path>
            </a:pathLst>
          </a:custGeom>
          <a:solidFill>
            <a:schemeClr val="tx2">
              <a:alpha val="68000"/>
            </a:schemeClr>
          </a:solidFill>
          <a:ln>
            <a:noFill/>
          </a:ln>
          <a:effectLst>
            <a:outerShdw blurRad="444500" dist="38100" dir="13500000" sx="103000" sy="103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5006332" y="877190"/>
            <a:ext cx="3989070" cy="4011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altLang="ru-RU" sz="1400" b="1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Analysis of Sentinel-1 and Sentinel-2 satellite data.</a:t>
            </a:r>
            <a:endParaRPr lang="uk-UA" altLang="ru-RU" sz="1400" b="1" dirty="0">
              <a:solidFill>
                <a:srgbClr val="22222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altLang="ru-RU" sz="1400" b="1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Automatic calculation of indices (NDWI, NDVI).</a:t>
            </a:r>
            <a:endParaRPr lang="uk-UA" altLang="ru-RU" sz="1400" b="1" dirty="0">
              <a:solidFill>
                <a:srgbClr val="22222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altLang="ru-RU" sz="1400" b="1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Recommendation map for the community.</a:t>
            </a:r>
            <a:endParaRPr lang="uk-UA" altLang="ru-RU" sz="1400" b="1" dirty="0">
              <a:solidFill>
                <a:srgbClr val="22222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>
              <a:lnSpc>
                <a:spcPct val="100000"/>
              </a:lnSpc>
              <a:spcBef>
                <a:spcPts val="1400"/>
              </a:spcBef>
              <a:buNone/>
            </a:pPr>
            <a:endParaRPr lang="uk-UA" altLang="ru-RU" sz="1400" b="1" dirty="0">
              <a:solidFill>
                <a:srgbClr val="22222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>
              <a:spcBef>
                <a:spcPts val="1400"/>
              </a:spcBef>
              <a:buNone/>
            </a:pPr>
            <a:r>
              <a:rPr lang="en-US" altLang="ru-RU" sz="1200" b="1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Software:</a:t>
            </a: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altLang="ru-RU" sz="1200" b="1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QGIS </a:t>
            </a:r>
            <a:r>
              <a:rPr lang="en-US" altLang="ru-RU" sz="1200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— creation of NDWI and NDVI index maps, analysis of changes in water regime and vegetation cover between 2021 and 2025.</a:t>
            </a: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altLang="ru-RU" sz="1200" b="1" dirty="0" err="1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TopoCAD</a:t>
            </a:r>
            <a:r>
              <a:rPr lang="en-US" altLang="ru-RU" sz="1200" b="1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altLang="ru-RU" sz="1200" dirty="0">
                <a:solidFill>
                  <a:srgbClr val="22222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— construction of a digital elevation model (DEM) and analysis of slopes to identify areas of potential erosion.</a:t>
            </a: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lang="en-US" altLang="ru-RU" sz="1200" dirty="0">
              <a:solidFill>
                <a:srgbClr val="222222"/>
              </a:solidFill>
              <a:highlight>
                <a:schemeClr val="dk1"/>
              </a:highlight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1" name="Google Shape;121;p21"/>
          <p:cNvPicPr preferRelativeResize="0">
            <a:picLocks noChangeAspect="1"/>
          </p:cNvPicPr>
          <p:nvPr/>
        </p:nvPicPr>
        <p:blipFill>
          <a:blip r:embed="rId4"/>
          <a:srcRect b="993"/>
          <a:stretch>
            <a:fillRect/>
          </a:stretch>
        </p:blipFill>
        <p:spPr>
          <a:xfrm>
            <a:off x="-117983" y="1"/>
            <a:ext cx="5111306" cy="538880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4" h="9451">
                <a:moveTo>
                  <a:pt x="2810" y="0"/>
                </a:moveTo>
                <a:lnTo>
                  <a:pt x="5227" y="0"/>
                </a:lnTo>
                <a:lnTo>
                  <a:pt x="8577" y="3017"/>
                </a:lnTo>
                <a:cubicBezTo>
                  <a:pt x="8771" y="3191"/>
                  <a:pt x="8899" y="3412"/>
                  <a:pt x="8958" y="3647"/>
                </a:cubicBezTo>
                <a:lnTo>
                  <a:pt x="8964" y="3673"/>
                </a:lnTo>
                <a:lnTo>
                  <a:pt x="8964" y="4240"/>
                </a:lnTo>
                <a:lnTo>
                  <a:pt x="8963" y="4245"/>
                </a:lnTo>
                <a:cubicBezTo>
                  <a:pt x="8916" y="4441"/>
                  <a:pt x="8822" y="4629"/>
                  <a:pt x="8677" y="4789"/>
                </a:cubicBezTo>
                <a:lnTo>
                  <a:pt x="4881" y="9028"/>
                </a:lnTo>
                <a:cubicBezTo>
                  <a:pt x="4419" y="9541"/>
                  <a:pt x="3585" y="9601"/>
                  <a:pt x="3068" y="9135"/>
                </a:cubicBezTo>
                <a:lnTo>
                  <a:pt x="0" y="6373"/>
                </a:lnTo>
                <a:lnTo>
                  <a:pt x="0" y="3121"/>
                </a:lnTo>
                <a:lnTo>
                  <a:pt x="281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383342" y="4365858"/>
            <a:ext cx="622990" cy="6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4375949" y="3619098"/>
            <a:ext cx="636000" cy="57277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-635" y="179493"/>
            <a:ext cx="9987915" cy="572770"/>
          </a:xfrm>
          <a:prstGeom prst="rect">
            <a:avLst/>
          </a:prstGeom>
          <a:solidFill>
            <a:schemeClr val="tx2">
              <a:alpha val="91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ru-RU" sz="23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  <a:t>GIS platform for monitoring and reclamation</a:t>
            </a:r>
          </a:p>
        </p:txBody>
      </p:sp>
      <p:sp>
        <p:nvSpPr>
          <p:cNvPr id="18" name="Google Shape;93;p17">
            <a:extLst>
              <a:ext uri="{FF2B5EF4-FFF2-40B4-BE49-F238E27FC236}">
                <a16:creationId xmlns:a16="http://schemas.microsoft.com/office/drawing/2014/main" id="{9F888A8C-F33D-4639-827E-5E7066473F37}"/>
              </a:ext>
            </a:extLst>
          </p:cNvPr>
          <p:cNvSpPr txBox="1"/>
          <p:nvPr/>
        </p:nvSpPr>
        <p:spPr>
          <a:xfrm>
            <a:off x="154974" y="4112123"/>
            <a:ext cx="3959120" cy="10313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dirty="0"/>
              <a:t>Our platform includes an educational module for students to learn GIS and ecology in real-time</a:t>
            </a:r>
            <a:endParaRPr lang="en-US" altLang="ru-RU" sz="1800" dirty="0">
              <a:solidFill>
                <a:schemeClr val="dk2"/>
              </a:solidFill>
              <a:latin typeface="Arial" panose="020B0604020202020204" pitchFamily="34" charset="0"/>
              <a:ea typeface="Playfair Display"/>
              <a:cs typeface="Arial" panose="020B0604020202020204" pitchFamily="34" charset="0"/>
              <a:sym typeface="Playfair Displa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21285" y="0"/>
            <a:ext cx="9265285" cy="5394325"/>
          </a:xfrm>
          <a:prstGeom prst="rect">
            <a:avLst/>
          </a:prstGeom>
          <a:gradFill>
            <a:gsLst>
              <a:gs pos="50000">
                <a:srgbClr val="4FB995">
                  <a:alpha val="30000"/>
                </a:srgbClr>
              </a:gs>
              <a:gs pos="0">
                <a:schemeClr val="bg1"/>
              </a:gs>
              <a:gs pos="100000">
                <a:srgbClr val="3A988A">
                  <a:alpha val="7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3" name="Рисунок 0" descr="travianske-vodoshovyshche.jpg"/>
          <p:cNvPicPr>
            <a:picLocks noChangeAspect="1"/>
          </p:cNvPicPr>
          <p:nvPr/>
        </p:nvPicPr>
        <p:blipFill>
          <a:blip r:embed="rId6">
            <a:alphaModFix amt="80000"/>
          </a:blip>
          <a:srcRect t="52181" r="54547"/>
          <a:stretch>
            <a:fillRect/>
          </a:stretch>
        </p:blipFill>
        <p:spPr>
          <a:xfrm>
            <a:off x="0" y="2943225"/>
            <a:ext cx="4156075" cy="24511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03" h="3860">
                <a:moveTo>
                  <a:pt x="279" y="0"/>
                </a:moveTo>
                <a:cubicBezTo>
                  <a:pt x="673" y="3"/>
                  <a:pt x="1068" y="139"/>
                  <a:pt x="1393" y="412"/>
                </a:cubicBezTo>
                <a:lnTo>
                  <a:pt x="5503" y="3860"/>
                </a:lnTo>
                <a:lnTo>
                  <a:pt x="0" y="3860"/>
                </a:lnTo>
                <a:lnTo>
                  <a:pt x="0" y="20"/>
                </a:lnTo>
                <a:lnTo>
                  <a:pt x="26" y="16"/>
                </a:lnTo>
                <a:cubicBezTo>
                  <a:pt x="110" y="5"/>
                  <a:pt x="194" y="-1"/>
                  <a:pt x="279" y="0"/>
                </a:cubicBezTo>
                <a:close/>
              </a:path>
            </a:pathLst>
          </a:custGeom>
        </p:spPr>
      </p:pic>
      <p:pic>
        <p:nvPicPr>
          <p:cNvPr id="14" name="Рисунок 0" descr="travianske-vodoshovyshche.jpg"/>
          <p:cNvPicPr>
            <a:picLocks noChangeAspect="1"/>
          </p:cNvPicPr>
          <p:nvPr/>
        </p:nvPicPr>
        <p:blipFill>
          <a:blip r:embed="rId6">
            <a:alphaModFix amt="60000"/>
          </a:blip>
          <a:srcRect b="5675"/>
          <a:stretch>
            <a:fillRect/>
          </a:stretch>
        </p:blipFill>
        <p:spPr>
          <a:xfrm>
            <a:off x="25315" y="165796"/>
            <a:ext cx="9144000" cy="48348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107" h="7614">
                <a:moveTo>
                  <a:pt x="0" y="0"/>
                </a:moveTo>
                <a:lnTo>
                  <a:pt x="12107" y="0"/>
                </a:lnTo>
                <a:lnTo>
                  <a:pt x="12107" y="1957"/>
                </a:lnTo>
                <a:lnTo>
                  <a:pt x="7744" y="7118"/>
                </a:lnTo>
                <a:cubicBezTo>
                  <a:pt x="7120" y="7861"/>
                  <a:pt x="5770" y="7757"/>
                  <a:pt x="4729" y="6884"/>
                </a:cubicBezTo>
                <a:lnTo>
                  <a:pt x="0" y="291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Блок-схема: завершение 17"/>
          <p:cNvSpPr/>
          <p:nvPr>
            <p:custDataLst>
              <p:tags r:id="rId1"/>
            </p:custDataLst>
          </p:nvPr>
        </p:nvSpPr>
        <p:spPr>
          <a:xfrm rot="16200000">
            <a:off x="-150399" y="1354485"/>
            <a:ext cx="2612999" cy="1931197"/>
          </a:xfrm>
          <a:prstGeom prst="flowChartTerminator">
            <a:avLst/>
          </a:prstGeom>
          <a:solidFill>
            <a:srgbClr val="D0DFE5"/>
          </a:solidFill>
          <a:ln>
            <a:solidFill>
              <a:srgbClr val="4E99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8" name="Google Shape;88;p17"/>
          <p:cNvSpPr txBox="1">
            <a:spLocks noGrp="1"/>
          </p:cNvSpPr>
          <p:nvPr/>
        </p:nvSpPr>
        <p:spPr>
          <a:xfrm>
            <a:off x="-44264" y="130292"/>
            <a:ext cx="9084545" cy="885708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ru-RU" sz="24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  <a:cs typeface="Segoe UI Black" panose="020B0A02040204020203" charset="0"/>
                <a:sym typeface="+mn-ea"/>
              </a:rPr>
              <a:t>Comprehensive Recovery Program: Three Pillars of Reclamation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35468" y="1705238"/>
            <a:ext cx="20247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Short-term measures (1–3 years):</a:t>
            </a:r>
            <a:endParaRPr lang="en-US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Cleaning up debris and silt, repairing the dam. Clearing tributary channels, restoring water exchange. Creating coastal protection strips, stocking the reservoir with fish.</a:t>
            </a:r>
          </a:p>
        </p:txBody>
      </p:sp>
      <p:pic>
        <p:nvPicPr>
          <p:cNvPr id="23" name="Изображение 22" descr="free-icon-recycle-7026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87" y="1125579"/>
            <a:ext cx="538121" cy="538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EFD57-885B-4B4B-9997-1ACB8C7BC6C9}"/>
              </a:ext>
            </a:extLst>
          </p:cNvPr>
          <p:cNvSpPr/>
          <p:nvPr/>
        </p:nvSpPr>
        <p:spPr>
          <a:xfrm>
            <a:off x="25315" y="4417863"/>
            <a:ext cx="4026155" cy="5078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>
              <a:buSzPts val="990"/>
            </a:pPr>
            <a:r>
              <a:rPr lang="en-US" altLang="ru-RU" sz="9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Semibold" panose="020B0702040204020203" charset="0"/>
                <a:cs typeface="Segoe UI Semibold" panose="020B0702040204020203" charset="0"/>
              </a:rPr>
              <a:t>The </a:t>
            </a:r>
            <a:r>
              <a:rPr lang="en-US" altLang="ru-RU" sz="900" dirty="0" err="1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Semibold" panose="020B0702040204020203" charset="0"/>
                <a:cs typeface="Segoe UI Semibold" panose="020B0702040204020203" charset="0"/>
              </a:rPr>
              <a:t>EcoUnity</a:t>
            </a:r>
            <a:r>
              <a:rPr lang="en-US" altLang="ru-RU" sz="9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Semibold" panose="020B0702040204020203" charset="0"/>
                <a:cs typeface="Segoe UI Semibold" panose="020B0702040204020203" charset="0"/>
              </a:rPr>
              <a:t> project proves that modern technologies are not only a tool for analysis, but also a path to the revival of nature, the development of communities, and the formation of a sustainable future for Ukraine.</a:t>
            </a:r>
          </a:p>
        </p:txBody>
      </p:sp>
      <p:sp>
        <p:nvSpPr>
          <p:cNvPr id="39" name="Блок-схема: завершение 17">
            <a:extLst>
              <a:ext uri="{FF2B5EF4-FFF2-40B4-BE49-F238E27FC236}">
                <a16:creationId xmlns:a16="http://schemas.microsoft.com/office/drawing/2014/main" id="{45849C03-D7AB-45C1-A4A3-67F6050461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1727722" y="2030268"/>
            <a:ext cx="2612999" cy="1931198"/>
          </a:xfrm>
          <a:prstGeom prst="flowChartTerminator">
            <a:avLst/>
          </a:prstGeom>
          <a:solidFill>
            <a:srgbClr val="D0DFE5"/>
          </a:solidFill>
          <a:ln>
            <a:solidFill>
              <a:srgbClr val="4E99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25" name="Изображение 24" descr="free-icon-planting-32289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7188" y="1772438"/>
            <a:ext cx="643725" cy="588921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044639" y="2383857"/>
            <a:ext cx="2017895" cy="172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Long-term measures (3–10 years):</a:t>
            </a:r>
          </a:p>
          <a:p>
            <a:pPr algn="ctr"/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Ecosystem restoration: planting moisture-loving plants, buffer zones. Modernization of hydraulic structures. Regular monitoring of water quality and ecosystem status.</a:t>
            </a:r>
          </a:p>
        </p:txBody>
      </p:sp>
      <p:sp>
        <p:nvSpPr>
          <p:cNvPr id="40" name="Блок-схема: завершение 17">
            <a:extLst>
              <a:ext uri="{FF2B5EF4-FFF2-40B4-BE49-F238E27FC236}">
                <a16:creationId xmlns:a16="http://schemas.microsoft.com/office/drawing/2014/main" id="{49D58755-94A7-44A0-B6D4-40CFDBB4AA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3743017" y="2663585"/>
            <a:ext cx="2371328" cy="1995762"/>
          </a:xfrm>
          <a:prstGeom prst="flowChartTerminator">
            <a:avLst/>
          </a:prstGeom>
          <a:solidFill>
            <a:srgbClr val="D0DFE5"/>
          </a:solidFill>
          <a:ln>
            <a:solidFill>
              <a:srgbClr val="4E99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26" name="Изображение 25" descr="free-icon-united-15349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110" y="2548255"/>
            <a:ext cx="680720" cy="6807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901123" y="3210366"/>
            <a:ext cx="20617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Social aspect:</a:t>
            </a:r>
          </a:p>
          <a:p>
            <a:pPr algn="ctr"/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Involvement of the community in eco-actions and care for the </a:t>
            </a:r>
            <a:r>
              <a:rPr lang="en-US" altLang="ru-RU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reservoir. Information 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campaign on the importance of cleanliness and sustainable use.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A985A-29F6-453E-8105-A34138CB2C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11" t="15013" r="2996" b="14272"/>
          <a:stretch/>
        </p:blipFill>
        <p:spPr>
          <a:xfrm>
            <a:off x="6187353" y="746502"/>
            <a:ext cx="2710300" cy="271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C8C42-3974-4706-AEF7-F5574D4CB505}"/>
              </a:ext>
            </a:extLst>
          </p:cNvPr>
          <p:cNvSpPr/>
          <p:nvPr/>
        </p:nvSpPr>
        <p:spPr>
          <a:xfrm>
            <a:off x="6323794" y="3710771"/>
            <a:ext cx="2780084" cy="954107"/>
          </a:xfrm>
          <a:prstGeom prst="rect">
            <a:avLst/>
          </a:prstGeom>
          <a:solidFill>
            <a:srgbClr val="EEF8F5"/>
          </a:solidFill>
        </p:spPr>
        <p:txBody>
          <a:bodyPr wrap="square">
            <a:spAutoFit/>
          </a:bodyPr>
          <a:lstStyle/>
          <a:p>
            <a:pPr algn="ctr"/>
            <a:r>
              <a:rPr lang="ru-UA" b="1" dirty="0">
                <a:solidFill>
                  <a:srgbClr val="5F4113"/>
                </a:solidFill>
              </a:rPr>
              <a:t>Our goal is to expand to the Sumy and Mykolaiv regions.</a:t>
            </a:r>
            <a:endParaRPr lang="uk-UA" b="1" dirty="0">
              <a:solidFill>
                <a:srgbClr val="5F4113"/>
              </a:solidFill>
            </a:endParaRPr>
          </a:p>
          <a:p>
            <a:pPr algn="ctr"/>
            <a:r>
              <a:rPr lang="en-US" b="1" dirty="0">
                <a:solidFill>
                  <a:srgbClr val="5F4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for </a:t>
            </a:r>
            <a:r>
              <a:rPr lang="en-US" b="1" dirty="0" err="1">
                <a:solidFill>
                  <a:srgbClr val="5F4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EcoUnity</a:t>
            </a:r>
            <a:r>
              <a:rPr lang="en-US" b="1" dirty="0">
                <a:solidFill>
                  <a:srgbClr val="5F4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Vote for Ukraine’s Green Recovery</a:t>
            </a:r>
            <a:r>
              <a:rPr lang="ru-UA" b="1" dirty="0">
                <a:solidFill>
                  <a:srgbClr val="5F4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EF448D-E8A4-4859-A46A-BBF4A7651EE1}"/>
              </a:ext>
            </a:extLst>
          </p:cNvPr>
          <p:cNvSpPr/>
          <p:nvPr/>
        </p:nvSpPr>
        <p:spPr>
          <a:xfrm>
            <a:off x="4016980" y="1238250"/>
            <a:ext cx="206171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UA" sz="1200" dirty="0"/>
              <a:t>30+ new jobs</a:t>
            </a:r>
            <a:endParaRPr lang="uk-UA" sz="1200" dirty="0"/>
          </a:p>
          <a:p>
            <a:r>
              <a:rPr lang="ru-UA" sz="1200" dirty="0"/>
              <a:t>15% increase in crop yields</a:t>
            </a:r>
          </a:p>
        </p:txBody>
      </p:sp>
      <p:grpSp>
        <p:nvGrpSpPr>
          <p:cNvPr id="41" name="Group 29">
            <a:extLst>
              <a:ext uri="{FF2B5EF4-FFF2-40B4-BE49-F238E27FC236}">
                <a16:creationId xmlns:a16="http://schemas.microsoft.com/office/drawing/2014/main" id="{3344F286-AE4C-49F0-B05C-8E215238301A}"/>
              </a:ext>
            </a:extLst>
          </p:cNvPr>
          <p:cNvGrpSpPr/>
          <p:nvPr/>
        </p:nvGrpSpPr>
        <p:grpSpPr>
          <a:xfrm>
            <a:off x="3602135" y="1212107"/>
            <a:ext cx="506345" cy="491702"/>
            <a:chOff x="0" y="0"/>
            <a:chExt cx="1133399" cy="1133399"/>
          </a:xfrm>
        </p:grpSpPr>
        <p:sp>
          <p:nvSpPr>
            <p:cNvPr id="42" name="Freeform 30" descr="Internet Of Things outline">
              <a:extLst>
                <a:ext uri="{FF2B5EF4-FFF2-40B4-BE49-F238E27FC236}">
                  <a16:creationId xmlns:a16="http://schemas.microsoft.com/office/drawing/2014/main" id="{717C1B7E-23EC-4D1F-83C4-BB0A090808D5}"/>
                </a:ext>
              </a:extLst>
            </p:cNvPr>
            <p:cNvSpPr/>
            <p:nvPr/>
          </p:nvSpPr>
          <p:spPr>
            <a:xfrm>
              <a:off x="0" y="0"/>
              <a:ext cx="1133348" cy="1133348"/>
            </a:xfrm>
            <a:custGeom>
              <a:avLst/>
              <a:gdLst/>
              <a:ahLst/>
              <a:cxnLst/>
              <a:rect l="l" t="t" r="r" b="b"/>
              <a:pathLst>
                <a:path w="1133348" h="1133348">
                  <a:moveTo>
                    <a:pt x="0" y="0"/>
                  </a:moveTo>
                  <a:lnTo>
                    <a:pt x="1133348" y="0"/>
                  </a:lnTo>
                  <a:lnTo>
                    <a:pt x="1133348" y="1133348"/>
                  </a:lnTo>
                  <a:lnTo>
                    <a:pt x="0" y="1133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4" b="-4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-361950" y="-125413"/>
            <a:ext cx="9265285" cy="5394325"/>
          </a:xfrm>
          <a:prstGeom prst="rect">
            <a:avLst/>
          </a:prstGeom>
          <a:gradFill>
            <a:gsLst>
              <a:gs pos="50000">
                <a:srgbClr val="4FB995">
                  <a:alpha val="46000"/>
                </a:srgbClr>
              </a:gs>
              <a:gs pos="0">
                <a:schemeClr val="bg1">
                  <a:alpha val="36000"/>
                </a:schemeClr>
              </a:gs>
              <a:gs pos="100000">
                <a:srgbClr val="3A988A">
                  <a:alpha val="46000"/>
                </a:srgbClr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8" name="Полилиния 27"/>
          <p:cNvSpPr/>
          <p:nvPr/>
        </p:nvSpPr>
        <p:spPr>
          <a:xfrm rot="13320000" flipV="1">
            <a:off x="-983796" y="-4030231"/>
            <a:ext cx="9391015" cy="7355840"/>
          </a:xfrm>
          <a:custGeom>
            <a:avLst/>
            <a:gdLst>
              <a:gd name="connsiteX0" fmla="*/ 0 w 10571"/>
              <a:gd name="connsiteY0" fmla="*/ 1758 h 11584"/>
              <a:gd name="connsiteX1" fmla="*/ 1758 w 10571"/>
              <a:gd name="connsiteY1" fmla="*/ 0 h 11584"/>
              <a:gd name="connsiteX2" fmla="*/ 8792 w 10571"/>
              <a:gd name="connsiteY2" fmla="*/ 0 h 11584"/>
              <a:gd name="connsiteX3" fmla="*/ 10571 w 10571"/>
              <a:gd name="connsiteY3" fmla="*/ 1819 h 11584"/>
              <a:gd name="connsiteX4" fmla="*/ 10550 w 10571"/>
              <a:gd name="connsiteY4" fmla="*/ 9825 h 11584"/>
              <a:gd name="connsiteX5" fmla="*/ 8792 w 10571"/>
              <a:gd name="connsiteY5" fmla="*/ 11584 h 11584"/>
              <a:gd name="connsiteX6" fmla="*/ 1758 w 10571"/>
              <a:gd name="connsiteY6" fmla="*/ 11584 h 11584"/>
              <a:gd name="connsiteX7" fmla="*/ 0 w 10571"/>
              <a:gd name="connsiteY7" fmla="*/ 9825 h 11584"/>
              <a:gd name="connsiteX8" fmla="*/ 0 w 10571"/>
              <a:gd name="connsiteY8" fmla="*/ 1758 h 1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1" h="11584">
                <a:moveTo>
                  <a:pt x="0" y="1758"/>
                </a:moveTo>
                <a:cubicBezTo>
                  <a:pt x="0" y="787"/>
                  <a:pt x="787" y="0"/>
                  <a:pt x="1758" y="0"/>
                </a:cubicBezTo>
                <a:lnTo>
                  <a:pt x="8792" y="0"/>
                </a:lnTo>
                <a:cubicBezTo>
                  <a:pt x="9763" y="0"/>
                  <a:pt x="10571" y="848"/>
                  <a:pt x="10571" y="1819"/>
                </a:cubicBezTo>
                <a:lnTo>
                  <a:pt x="10550" y="9825"/>
                </a:lnTo>
                <a:cubicBezTo>
                  <a:pt x="10550" y="10796"/>
                  <a:pt x="9763" y="11584"/>
                  <a:pt x="8792" y="11584"/>
                </a:cubicBezTo>
                <a:lnTo>
                  <a:pt x="1758" y="11584"/>
                </a:lnTo>
                <a:cubicBezTo>
                  <a:pt x="787" y="11584"/>
                  <a:pt x="0" y="10796"/>
                  <a:pt x="0" y="9825"/>
                </a:cubicBezTo>
                <a:lnTo>
                  <a:pt x="0" y="1758"/>
                </a:lnTo>
                <a:close/>
              </a:path>
            </a:pathLst>
          </a:custGeom>
          <a:solidFill>
            <a:schemeClr val="tx2">
              <a:alpha val="76000"/>
            </a:schemeClr>
          </a:solidFill>
          <a:ln>
            <a:noFill/>
          </a:ln>
          <a:effectLst>
            <a:outerShdw blurRad="444500" dist="38100" dir="13500000" sx="103000" sy="103000" algn="b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 dirty="0"/>
          </a:p>
        </p:txBody>
      </p:sp>
      <p:sp>
        <p:nvSpPr>
          <p:cNvPr id="24" name="Полилиния 23"/>
          <p:cNvSpPr/>
          <p:nvPr/>
        </p:nvSpPr>
        <p:spPr>
          <a:xfrm rot="13320000" flipV="1">
            <a:off x="5403850" y="3324225"/>
            <a:ext cx="6712585" cy="7355840"/>
          </a:xfrm>
          <a:custGeom>
            <a:avLst/>
            <a:gdLst>
              <a:gd name="connsiteX0" fmla="*/ 0 w 10571"/>
              <a:gd name="connsiteY0" fmla="*/ 1758 h 11584"/>
              <a:gd name="connsiteX1" fmla="*/ 1758 w 10571"/>
              <a:gd name="connsiteY1" fmla="*/ 0 h 11584"/>
              <a:gd name="connsiteX2" fmla="*/ 8792 w 10571"/>
              <a:gd name="connsiteY2" fmla="*/ 0 h 11584"/>
              <a:gd name="connsiteX3" fmla="*/ 10571 w 10571"/>
              <a:gd name="connsiteY3" fmla="*/ 1819 h 11584"/>
              <a:gd name="connsiteX4" fmla="*/ 10550 w 10571"/>
              <a:gd name="connsiteY4" fmla="*/ 9825 h 11584"/>
              <a:gd name="connsiteX5" fmla="*/ 8792 w 10571"/>
              <a:gd name="connsiteY5" fmla="*/ 11584 h 11584"/>
              <a:gd name="connsiteX6" fmla="*/ 1758 w 10571"/>
              <a:gd name="connsiteY6" fmla="*/ 11584 h 11584"/>
              <a:gd name="connsiteX7" fmla="*/ 0 w 10571"/>
              <a:gd name="connsiteY7" fmla="*/ 9825 h 11584"/>
              <a:gd name="connsiteX8" fmla="*/ 0 w 10571"/>
              <a:gd name="connsiteY8" fmla="*/ 1758 h 1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1" h="11584">
                <a:moveTo>
                  <a:pt x="0" y="1758"/>
                </a:moveTo>
                <a:cubicBezTo>
                  <a:pt x="0" y="787"/>
                  <a:pt x="787" y="0"/>
                  <a:pt x="1758" y="0"/>
                </a:cubicBezTo>
                <a:lnTo>
                  <a:pt x="8792" y="0"/>
                </a:lnTo>
                <a:cubicBezTo>
                  <a:pt x="9763" y="0"/>
                  <a:pt x="10571" y="848"/>
                  <a:pt x="10571" y="1819"/>
                </a:cubicBezTo>
                <a:lnTo>
                  <a:pt x="10550" y="9825"/>
                </a:lnTo>
                <a:cubicBezTo>
                  <a:pt x="10550" y="10796"/>
                  <a:pt x="9763" y="11584"/>
                  <a:pt x="8792" y="11584"/>
                </a:cubicBezTo>
                <a:lnTo>
                  <a:pt x="1758" y="11584"/>
                </a:lnTo>
                <a:cubicBezTo>
                  <a:pt x="787" y="11584"/>
                  <a:pt x="0" y="10796"/>
                  <a:pt x="0" y="9825"/>
                </a:cubicBezTo>
                <a:lnTo>
                  <a:pt x="0" y="1758"/>
                </a:lnTo>
                <a:close/>
              </a:path>
            </a:pathLst>
          </a:custGeom>
          <a:solidFill>
            <a:schemeClr val="tx2">
              <a:alpha val="76000"/>
            </a:schemeClr>
          </a:solidFill>
          <a:ln>
            <a:noFill/>
          </a:ln>
          <a:effectLst>
            <a:outerShdw blurRad="889000" dist="38100" dir="5400000" sx="106000" sy="106000" algn="t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696409" y="778631"/>
            <a:ext cx="4838700" cy="180721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990"/>
            </a:pPr>
            <a:r>
              <a:rPr lang="en-US" altLang="ru-RU" sz="23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  <a:t>Our goal is to expand to the Sumy and Mykolaiv regions.</a:t>
            </a:r>
            <a:br>
              <a:rPr lang="uk-UA" altLang="ru-RU" sz="23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</a:br>
            <a:r>
              <a:rPr lang="en-US" altLang="ru-RU" sz="23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  <a:t>Support </a:t>
            </a:r>
            <a:r>
              <a:rPr lang="en-US" altLang="ru-RU" sz="2300" dirty="0" err="1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  <a:t>EcoUnity</a:t>
            </a:r>
            <a:r>
              <a:rPr lang="en-US" altLang="ru-RU" sz="23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  <a:t> with your vote!</a:t>
            </a:r>
            <a:br>
              <a:rPr lang="uk-UA" altLang="ru-RU" sz="23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</a:rPr>
            </a:br>
            <a:r>
              <a:rPr lang="en-US" altLang="ru-RU" sz="24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  <a:cs typeface="Segoe UI Black" panose="020B0A02040204020203" charset="0"/>
              </a:rPr>
              <a:t>Thank you for your attention</a:t>
            </a:r>
            <a:r>
              <a:rPr lang="ru-RU" altLang="en-US" sz="2400" dirty="0">
                <a:solidFill>
                  <a:srgbClr val="5F4113"/>
                </a:solidFill>
                <a:highlight>
                  <a:srgbClr val="000000">
                    <a:alpha val="0"/>
                  </a:srgbClr>
                </a:highlight>
                <a:latin typeface="Segoe UI Black" panose="020B0A02040204020203" charset="0"/>
                <a:cs typeface="Segoe UI Black" panose="020B0A02040204020203" charset="0"/>
              </a:rPr>
              <a:t>!</a:t>
            </a:r>
          </a:p>
        </p:txBody>
      </p:sp>
      <p:pic>
        <p:nvPicPr>
          <p:cNvPr id="19" name="Изображение 18" descr="ChatGPT Image 11 нояб. 2025 г., 22_49_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2773230"/>
            <a:ext cx="2876550" cy="2876550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 rot="7800000" flipH="1" flipV="1">
            <a:off x="-1235710" y="4639945"/>
            <a:ext cx="6712585" cy="7355840"/>
          </a:xfrm>
          <a:custGeom>
            <a:avLst/>
            <a:gdLst>
              <a:gd name="connsiteX0" fmla="*/ 0 w 10571"/>
              <a:gd name="connsiteY0" fmla="*/ 1758 h 11584"/>
              <a:gd name="connsiteX1" fmla="*/ 1758 w 10571"/>
              <a:gd name="connsiteY1" fmla="*/ 0 h 11584"/>
              <a:gd name="connsiteX2" fmla="*/ 8792 w 10571"/>
              <a:gd name="connsiteY2" fmla="*/ 0 h 11584"/>
              <a:gd name="connsiteX3" fmla="*/ 10571 w 10571"/>
              <a:gd name="connsiteY3" fmla="*/ 1819 h 11584"/>
              <a:gd name="connsiteX4" fmla="*/ 10550 w 10571"/>
              <a:gd name="connsiteY4" fmla="*/ 9825 h 11584"/>
              <a:gd name="connsiteX5" fmla="*/ 8792 w 10571"/>
              <a:gd name="connsiteY5" fmla="*/ 11584 h 11584"/>
              <a:gd name="connsiteX6" fmla="*/ 1758 w 10571"/>
              <a:gd name="connsiteY6" fmla="*/ 11584 h 11584"/>
              <a:gd name="connsiteX7" fmla="*/ 0 w 10571"/>
              <a:gd name="connsiteY7" fmla="*/ 9825 h 11584"/>
              <a:gd name="connsiteX8" fmla="*/ 0 w 10571"/>
              <a:gd name="connsiteY8" fmla="*/ 1758 h 1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1" h="11584">
                <a:moveTo>
                  <a:pt x="0" y="1758"/>
                </a:moveTo>
                <a:cubicBezTo>
                  <a:pt x="0" y="787"/>
                  <a:pt x="787" y="0"/>
                  <a:pt x="1758" y="0"/>
                </a:cubicBezTo>
                <a:lnTo>
                  <a:pt x="8792" y="0"/>
                </a:lnTo>
                <a:cubicBezTo>
                  <a:pt x="9763" y="0"/>
                  <a:pt x="10571" y="848"/>
                  <a:pt x="10571" y="1819"/>
                </a:cubicBezTo>
                <a:lnTo>
                  <a:pt x="10550" y="9825"/>
                </a:lnTo>
                <a:cubicBezTo>
                  <a:pt x="10550" y="10796"/>
                  <a:pt x="9763" y="11584"/>
                  <a:pt x="8792" y="11584"/>
                </a:cubicBezTo>
                <a:lnTo>
                  <a:pt x="1758" y="11584"/>
                </a:lnTo>
                <a:cubicBezTo>
                  <a:pt x="787" y="11584"/>
                  <a:pt x="0" y="10796"/>
                  <a:pt x="0" y="9825"/>
                </a:cubicBezTo>
                <a:lnTo>
                  <a:pt x="0" y="1758"/>
                </a:lnTo>
                <a:close/>
              </a:path>
            </a:pathLst>
          </a:custGeom>
          <a:solidFill>
            <a:schemeClr val="tx2">
              <a:alpha val="76000"/>
            </a:schemeClr>
          </a:solidFill>
          <a:ln>
            <a:noFill/>
          </a:ln>
          <a:effectLst>
            <a:outerShdw blurRad="889000" dist="38100" dir="5400000" sx="106000" sy="106000" algn="t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6A373-7075-46F9-A239-D23EA293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27" y="291679"/>
            <a:ext cx="3295196" cy="3694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6BB311-C7A8-41EA-97F2-B7D2926F0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527" y="2891599"/>
            <a:ext cx="2059615" cy="2071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7.1338582677165,&quot;left&quot;:-334.71771653543306,&quot;top&quot;:-73.57283464566929,&quot;width&quot;:1047.26771653543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7.1338582677165,&quot;left&quot;:-334.71771653543306,&quot;top&quot;:-73.57283464566929,&quot;width&quot;:1047.26771653543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7.1338582677165,&quot;left&quot;:-334.71771653543306,&quot;top&quot;:-73.57283464566929,&quot;width&quot;:1047.26771653543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7.1338582677165,&quot;left&quot;:-334.71771653543306,&quot;top&quot;:-73.57283464566929,&quot;width&quot;:1047.26771653543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7.1338582677165,&quot;left&quot;:-334.71771653543306,&quot;top&quot;:-73.57283464566929,&quot;width&quot;:1047.26771653543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87.1338582677165,&quot;left&quot;:-334.71771653543306,&quot;top&quot;:-73.57283464566929,&quot;width&quot;:1047.26771653543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18.15,&quot;left&quot;:69.5,&quot;top&quot;:-135.325,&quot;width&quot;:908.347795275590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18.15,&quot;left&quot;:69.5,&quot;top&quot;:-135.325,&quot;width&quot;:908.347795275590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718.15,&quot;left&quot;:69.5,&quot;top&quot;:-135.325,&quot;width&quot;:908.3477952755904}"/>
</p:tagLst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453</Words>
  <Application>Microsoft Office PowerPoint</Application>
  <PresentationFormat>On-screen Show (16:9)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Segoe UI Black</vt:lpstr>
      <vt:lpstr>Segoe UI Semibold</vt:lpstr>
      <vt:lpstr>Playfair Display</vt:lpstr>
      <vt:lpstr>Montserrat</vt:lpstr>
      <vt:lpstr>Oswald</vt:lpstr>
      <vt:lpstr>Arial</vt:lpstr>
      <vt:lpstr>Pop</vt:lpstr>
      <vt:lpstr>“Recovery begins with unity”</vt:lpstr>
      <vt:lpstr>PowerPoint Presentation</vt:lpstr>
      <vt:lpstr>Normalized Difference Water Index (NDWI)</vt:lpstr>
      <vt:lpstr>GIS platform for monitoring and reclamation</vt:lpstr>
      <vt:lpstr>PowerPoint Presentation</vt:lpstr>
      <vt:lpstr>Our goal is to expand to the Sumy and Mykolaiv regions. Support EcoUnity with your vote! 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GIS-технологій у відновленні земельних ресурсів Харківської області:  від даних до рекультивації</dc:title>
  <dc:creator>Admin</dc:creator>
  <cp:lastModifiedBy>Admin</cp:lastModifiedBy>
  <cp:revision>60</cp:revision>
  <dcterms:created xsi:type="dcterms:W3CDTF">2025-11-11T20:31:00Z</dcterms:created>
  <dcterms:modified xsi:type="dcterms:W3CDTF">2026-02-06T22:24:24Z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F1A6A16B8EF44B5D85C1B0F7F94F88D5_13</vt:lpwstr>
  </property>
  <property fmtid="{D5CDD505-2E9C-101B-9397-08002B2CF9AE}" pid="3" name="KSOProductBuildVer">
    <vt:lpwstr>1049-12.2.0.23158</vt:lpwstr>
  </property>
</Properties>
</file>