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0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1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2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6" r:id="rId15"/>
    <p:sldId id="272" r:id="rId16"/>
    <p:sldId id="274" r:id="rId17"/>
    <p:sldId id="278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ontserrat" panose="020B0604020202020204" charset="-52"/>
      <p:regular r:id="rId24"/>
    </p:embeddedFont>
    <p:embeddedFont>
      <p:font typeface="Oswald" panose="020B0604020202020204" charset="-52"/>
      <p:regular r:id="rId25"/>
    </p:embeddedFont>
    <p:embeddedFont>
      <p:font typeface="Oswald Medium" panose="020B0604020202020204" charset="-52"/>
      <p:regular r:id="rId26"/>
      <p:bold r:id="rId27"/>
    </p:embeddedFont>
    <p:embeddedFont>
      <p:font typeface="Playfair Display" panose="020B0604020202020204" charset="-52"/>
      <p:regular r:id="rId28"/>
    </p:embeddedFont>
    <p:embeddedFont>
      <p:font typeface="Segoe UI Black" panose="020B0A02040204020203" pitchFamily="34" charset="0"/>
      <p:bold r:id="rId29"/>
      <p:boldItalic r:id="rId30"/>
    </p:embeddedFont>
    <p:embeddedFont>
      <p:font typeface="Segoe UI Semibold" panose="020B0702040204020203" pitchFamily="34" charset="0"/>
      <p:bold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35" userDrawn="1">
          <p15:clr>
            <a:srgbClr val="747775"/>
          </p15:clr>
        </p15:guide>
        <p15:guide id="2" pos="2880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4113"/>
    <a:srgbClr val="49AA60"/>
    <a:srgbClr val="D8E9DD"/>
    <a:srgbClr val="4CB7A2"/>
    <a:srgbClr val="D2E3E0"/>
    <a:srgbClr val="4E99B6"/>
    <a:srgbClr val="D0DFE5"/>
    <a:srgbClr val="7CB683"/>
    <a:srgbClr val="4FB995"/>
    <a:srgbClr val="3A9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637" y="-374"/>
      </p:cViewPr>
      <p:guideLst>
        <p:guide orient="horz" pos="163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a211b04116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a211b04116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a256feeb5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a256feeb5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a256feeb5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a256feeb5b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98ec948601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98ec948601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98ec948601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98ec948601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a211b04116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a211b04116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98ec948601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98ec948601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a2605b23e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a2605b23e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a211b041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a211b041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a2605b23ec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a2605b23ec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a2605b23ec_7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a2605b23ec_7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98ec948601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98ec948601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a211b0411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a211b0411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98ec948601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98ec948601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tags" Target="../tags/tag28.xml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jpeg"/><Relationship Id="rId5" Type="http://schemas.openxmlformats.org/officeDocument/2006/relationships/tags" Target="../tags/tag31.xml"/><Relationship Id="rId15" Type="http://schemas.openxmlformats.org/officeDocument/2006/relationships/image" Target="../media/image25.png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36.png"/><Relationship Id="rId4" Type="http://schemas.openxmlformats.org/officeDocument/2006/relationships/tags" Target="../tags/tag30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7.xml"/><Relationship Id="rId7" Type="http://schemas.openxmlformats.org/officeDocument/2006/relationships/image" Target="../media/image2.jpeg"/><Relationship Id="rId12" Type="http://schemas.openxmlformats.org/officeDocument/2006/relationships/image" Target="../media/image39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36.png"/><Relationship Id="rId4" Type="http://schemas.openxmlformats.org/officeDocument/2006/relationships/tags" Target="../tags/tag38.xml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35.png"/><Relationship Id="rId18" Type="http://schemas.openxmlformats.org/officeDocument/2006/relationships/image" Target="../media/image42.png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tags" Target="../tags/tag40.xml"/><Relationship Id="rId16" Type="http://schemas.openxmlformats.org/officeDocument/2006/relationships/image" Target="../media/image40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image" Target="../media/image18.jpeg"/><Relationship Id="rId5" Type="http://schemas.openxmlformats.org/officeDocument/2006/relationships/tags" Target="../tags/tag43.xml"/><Relationship Id="rId15" Type="http://schemas.openxmlformats.org/officeDocument/2006/relationships/image" Target="../media/image36.png"/><Relationship Id="rId10" Type="http://schemas.openxmlformats.org/officeDocument/2006/relationships/image" Target="../media/image2.jpeg"/><Relationship Id="rId19" Type="http://schemas.openxmlformats.org/officeDocument/2006/relationships/image" Target="../media/image39.png"/><Relationship Id="rId4" Type="http://schemas.openxmlformats.org/officeDocument/2006/relationships/tags" Target="../tags/tag42.xml"/><Relationship Id="rId9" Type="http://schemas.openxmlformats.org/officeDocument/2006/relationships/notesSlide" Target="../notesSlides/notesSlide12.xml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tags" Target="../tags/tag48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8.jpeg"/><Relationship Id="rId11" Type="http://schemas.openxmlformats.org/officeDocument/2006/relationships/image" Target="../media/image44.png"/><Relationship Id="rId5" Type="http://schemas.openxmlformats.org/officeDocument/2006/relationships/notesSlide" Target="../notesSlides/notesSlide13.xml"/><Relationship Id="rId1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2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insgeo.com.ua/rekultivacia-rodovysch/" TargetMode="External"/><Relationship Id="rId13" Type="http://schemas.openxmlformats.org/officeDocument/2006/relationships/hyperlink" Target="%20https:/eprints.zu.edu.ua/41262/1/6.pdf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s://uk.wikipedia.org/wiki/%20-%20Wikipedia." TargetMode="External"/><Relationship Id="rId12" Type="http://schemas.openxmlformats.org/officeDocument/2006/relationships/hyperlink" Target="https://www.mdpi.com/2072-4292/16/11/1984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ykolaivska.land.gov.ua/&#1088;&#1077;&#1082;&#1091;&#1083;&#1100;&#1090;&#1080;&#1074;&#1072;&#1094;&#1110;&#1103;-&#1087;&#1086;&#1088;&#1091;&#1096;&#1077;&#1085;&#1080;&#1093;-&#1079;&#1077;&#1084;&#1077;&#1083;&#1100;/" TargetMode="External"/><Relationship Id="rId11" Type="http://schemas.openxmlformats.org/officeDocument/2006/relationships/hyperlink" Target="https://www.mao.kiev.ua/biblio/jscans/knit/2014-20/knit-2014-20-5-04-tomchenko.pdf" TargetMode="External"/><Relationship Id="rId5" Type="http://schemas.openxmlformats.org/officeDocument/2006/relationships/image" Target="../media/image25.png"/><Relationship Id="rId10" Type="http://schemas.openxmlformats.org/officeDocument/2006/relationships/hyperlink" Target="https://uk.wikipedia.org/wiki/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19january2017snapshot.epa.gov/sites/production/files/2015-04/documents/a_citizens_guide_to_phytoremediation.pdf" TargetMode="External"/><Relationship Id="rId14" Type="http://schemas.openxmlformats.org/officeDocument/2006/relationships/hyperlink" Target="https://iwaponline.com/jwcc/article/13/2/557/85451/Enhanced-index-for-water-body-delineation-and-are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8.jpeg"/><Relationship Id="rId2" Type="http://schemas.openxmlformats.org/officeDocument/2006/relationships/tags" Target="../tags/tag2.xml"/><Relationship Id="rId16" Type="http://schemas.openxmlformats.org/officeDocument/2006/relationships/image" Target="../media/image12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5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10.pn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8.jpeg"/><Relationship Id="rId2" Type="http://schemas.openxmlformats.org/officeDocument/2006/relationships/tags" Target="../tags/tag11.xml"/><Relationship Id="rId16" Type="http://schemas.openxmlformats.org/officeDocument/2006/relationships/image" Target="../media/image15.jpe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14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7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jpe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6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1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tags" Target="../tags/tag25.xml"/><Relationship Id="rId7" Type="http://schemas.openxmlformats.org/officeDocument/2006/relationships/image" Target="../media/image2.jpeg"/><Relationship Id="rId12" Type="http://schemas.openxmlformats.org/officeDocument/2006/relationships/image" Target="../media/image29.png"/><Relationship Id="rId2" Type="http://schemas.openxmlformats.org/officeDocument/2006/relationships/tags" Target="../tags/tag24.xml"/><Relationship Id="rId16" Type="http://schemas.openxmlformats.org/officeDocument/2006/relationships/image" Target="../media/image33.png"/><Relationship Id="rId1" Type="http://schemas.openxmlformats.org/officeDocument/2006/relationships/tags" Target="../tags/tag23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tags" Target="../tags/tag26.xml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0"/>
            <a:ext cx="9143365" cy="514350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776285" y="-2830312"/>
            <a:ext cx="2518648" cy="110927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Прямоугольник 28"/>
          <p:cNvSpPr/>
          <p:nvPr/>
        </p:nvSpPr>
        <p:spPr>
          <a:xfrm>
            <a:off x="635" y="0"/>
            <a:ext cx="9143365" cy="5143500"/>
          </a:xfrm>
          <a:prstGeom prst="rect">
            <a:avLst/>
          </a:prstGeom>
          <a:solidFill>
            <a:srgbClr val="7CB683">
              <a:alpha val="46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-125730" y="-115570"/>
            <a:ext cx="9265285" cy="5394325"/>
          </a:xfrm>
          <a:prstGeom prst="rect">
            <a:avLst/>
          </a:prstGeom>
          <a:gradFill>
            <a:gsLst>
              <a:gs pos="50000">
                <a:srgbClr val="4FB995">
                  <a:alpha val="46000"/>
                </a:srgbClr>
              </a:gs>
              <a:gs pos="0">
                <a:schemeClr val="bg1">
                  <a:alpha val="36000"/>
                </a:schemeClr>
              </a:gs>
              <a:gs pos="100000">
                <a:srgbClr val="3A988A">
                  <a:alpha val="46000"/>
                </a:srgbClr>
              </a:gs>
            </a:gsLst>
            <a:path path="rect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4" name="Полилиния 23"/>
          <p:cNvSpPr/>
          <p:nvPr/>
        </p:nvSpPr>
        <p:spPr>
          <a:xfrm rot="8280000">
            <a:off x="-951230" y="-5980430"/>
            <a:ext cx="6712585" cy="7355840"/>
          </a:xfrm>
          <a:custGeom>
            <a:avLst/>
            <a:gdLst>
              <a:gd name="connsiteX0" fmla="*/ 0 w 10571"/>
              <a:gd name="connsiteY0" fmla="*/ 1758 h 11584"/>
              <a:gd name="connsiteX1" fmla="*/ 1758 w 10571"/>
              <a:gd name="connsiteY1" fmla="*/ 0 h 11584"/>
              <a:gd name="connsiteX2" fmla="*/ 8792 w 10571"/>
              <a:gd name="connsiteY2" fmla="*/ 0 h 11584"/>
              <a:gd name="connsiteX3" fmla="*/ 10571 w 10571"/>
              <a:gd name="connsiteY3" fmla="*/ 1819 h 11584"/>
              <a:gd name="connsiteX4" fmla="*/ 10550 w 10571"/>
              <a:gd name="connsiteY4" fmla="*/ 9825 h 11584"/>
              <a:gd name="connsiteX5" fmla="*/ 8792 w 10571"/>
              <a:gd name="connsiteY5" fmla="*/ 11584 h 11584"/>
              <a:gd name="connsiteX6" fmla="*/ 1758 w 10571"/>
              <a:gd name="connsiteY6" fmla="*/ 11584 h 11584"/>
              <a:gd name="connsiteX7" fmla="*/ 0 w 10571"/>
              <a:gd name="connsiteY7" fmla="*/ 9825 h 11584"/>
              <a:gd name="connsiteX8" fmla="*/ 0 w 10571"/>
              <a:gd name="connsiteY8" fmla="*/ 1758 h 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1" h="11584">
                <a:moveTo>
                  <a:pt x="0" y="1758"/>
                </a:moveTo>
                <a:cubicBezTo>
                  <a:pt x="0" y="787"/>
                  <a:pt x="787" y="0"/>
                  <a:pt x="1758" y="0"/>
                </a:cubicBezTo>
                <a:lnTo>
                  <a:pt x="8792" y="0"/>
                </a:lnTo>
                <a:cubicBezTo>
                  <a:pt x="9763" y="0"/>
                  <a:pt x="10571" y="848"/>
                  <a:pt x="10571" y="1819"/>
                </a:cubicBezTo>
                <a:lnTo>
                  <a:pt x="10550" y="9825"/>
                </a:lnTo>
                <a:cubicBezTo>
                  <a:pt x="10550" y="10796"/>
                  <a:pt x="9763" y="11584"/>
                  <a:pt x="8792" y="11584"/>
                </a:cubicBezTo>
                <a:lnTo>
                  <a:pt x="1758" y="11584"/>
                </a:lnTo>
                <a:cubicBezTo>
                  <a:pt x="787" y="11584"/>
                  <a:pt x="0" y="10796"/>
                  <a:pt x="0" y="9825"/>
                </a:cubicBezTo>
                <a:lnTo>
                  <a:pt x="0" y="1758"/>
                </a:lnTo>
                <a:close/>
              </a:path>
            </a:pathLst>
          </a:custGeom>
          <a:solidFill>
            <a:schemeClr val="tx2">
              <a:alpha val="78000"/>
            </a:schemeClr>
          </a:solidFill>
          <a:ln>
            <a:noFill/>
          </a:ln>
          <a:effectLst>
            <a:outerShdw blurRad="889000" dist="38100" dir="5400000" sx="106000" sy="106000" algn="t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8" name="Полилиния 27"/>
          <p:cNvSpPr/>
          <p:nvPr/>
        </p:nvSpPr>
        <p:spPr>
          <a:xfrm rot="8280000">
            <a:off x="653234" y="2197214"/>
            <a:ext cx="9391015" cy="7355840"/>
          </a:xfrm>
          <a:custGeom>
            <a:avLst/>
            <a:gdLst>
              <a:gd name="connsiteX0" fmla="*/ 0 w 10571"/>
              <a:gd name="connsiteY0" fmla="*/ 1758 h 11584"/>
              <a:gd name="connsiteX1" fmla="*/ 1758 w 10571"/>
              <a:gd name="connsiteY1" fmla="*/ 0 h 11584"/>
              <a:gd name="connsiteX2" fmla="*/ 8792 w 10571"/>
              <a:gd name="connsiteY2" fmla="*/ 0 h 11584"/>
              <a:gd name="connsiteX3" fmla="*/ 10571 w 10571"/>
              <a:gd name="connsiteY3" fmla="*/ 1819 h 11584"/>
              <a:gd name="connsiteX4" fmla="*/ 10550 w 10571"/>
              <a:gd name="connsiteY4" fmla="*/ 9825 h 11584"/>
              <a:gd name="connsiteX5" fmla="*/ 8792 w 10571"/>
              <a:gd name="connsiteY5" fmla="*/ 11584 h 11584"/>
              <a:gd name="connsiteX6" fmla="*/ 1758 w 10571"/>
              <a:gd name="connsiteY6" fmla="*/ 11584 h 11584"/>
              <a:gd name="connsiteX7" fmla="*/ 0 w 10571"/>
              <a:gd name="connsiteY7" fmla="*/ 9825 h 11584"/>
              <a:gd name="connsiteX8" fmla="*/ 0 w 10571"/>
              <a:gd name="connsiteY8" fmla="*/ 1758 h 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1" h="11584">
                <a:moveTo>
                  <a:pt x="0" y="1758"/>
                </a:moveTo>
                <a:cubicBezTo>
                  <a:pt x="0" y="787"/>
                  <a:pt x="787" y="0"/>
                  <a:pt x="1758" y="0"/>
                </a:cubicBezTo>
                <a:lnTo>
                  <a:pt x="8792" y="0"/>
                </a:lnTo>
                <a:cubicBezTo>
                  <a:pt x="9763" y="0"/>
                  <a:pt x="10571" y="848"/>
                  <a:pt x="10571" y="1819"/>
                </a:cubicBezTo>
                <a:lnTo>
                  <a:pt x="10550" y="9825"/>
                </a:lnTo>
                <a:cubicBezTo>
                  <a:pt x="10550" y="10796"/>
                  <a:pt x="9763" y="11584"/>
                  <a:pt x="8792" y="11584"/>
                </a:cubicBezTo>
                <a:lnTo>
                  <a:pt x="1758" y="11584"/>
                </a:lnTo>
                <a:cubicBezTo>
                  <a:pt x="787" y="11584"/>
                  <a:pt x="0" y="10796"/>
                  <a:pt x="0" y="9825"/>
                </a:cubicBezTo>
                <a:lnTo>
                  <a:pt x="0" y="1758"/>
                </a:lnTo>
                <a:close/>
              </a:path>
            </a:pathLst>
          </a:custGeom>
          <a:solidFill>
            <a:schemeClr val="tx2">
              <a:alpha val="84000"/>
            </a:schemeClr>
          </a:solidFill>
          <a:ln>
            <a:noFill/>
          </a:ln>
          <a:effectLst>
            <a:outerShdw blurRad="444500" dist="38100" dir="13500000" sx="103000" sy="103000" algn="b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dirty="0"/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6"/>
          <a:srcRect l="-964379" t="421633" r="964379" b="-421633"/>
          <a:stretch>
            <a:fillRect/>
          </a:stretch>
        </p:blipFill>
        <p:spPr>
          <a:xfrm>
            <a:off x="1775990" y="489460"/>
            <a:ext cx="1221028" cy="12210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6975315" y="4598675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700" b="1">
                <a:solidFill>
                  <a:schemeClr val="bg2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DigiEduHack 2025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2891790" y="3801110"/>
            <a:ext cx="6129020" cy="52514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600" dirty="0">
                <a:solidFill>
                  <a:schemeClr val="bg2"/>
                </a:solidFill>
                <a:latin typeface="Segoe UI Semibold" panose="020B0702040204020203" charset="0"/>
                <a:cs typeface="Segoe UI Semibold" panose="020B0702040204020203" charset="0"/>
              </a:rPr>
              <a:t>Solutions for environmental safety and sustainable development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99972" y="2601686"/>
            <a:ext cx="545374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2000" dirty="0">
                <a:latin typeface="Segoe UI Semibold" panose="020B0702040204020203" charset="0"/>
                <a:cs typeface="Segoe UI Semibold" panose="020B0702040204020203" charset="0"/>
              </a:rPr>
              <a:t>Use of satellite technologies and geographic information systems in the restoration of natural resources in the Kharkiv region.</a:t>
            </a:r>
          </a:p>
        </p:txBody>
      </p:sp>
      <p:pic>
        <p:nvPicPr>
          <p:cNvPr id="3" name="Изображение 2" descr="ChatGPT Image 12 нояб. 2025 г., 09_30_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0015" y="45720"/>
            <a:ext cx="2228850" cy="2228850"/>
          </a:xfrm>
          <a:prstGeom prst="rect">
            <a:avLst/>
          </a:prstGeom>
        </p:spPr>
      </p:pic>
      <p:pic>
        <p:nvPicPr>
          <p:cNvPr id="2" name="Изображение 1" descr="ChatGPT Image 12 нояб. 2025 г., 09_34_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" y="2228850"/>
            <a:ext cx="2581275" cy="1721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>
            <a:alphaModFix amt="56000"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-121285" y="0"/>
            <a:ext cx="9265285" cy="5394325"/>
          </a:xfrm>
          <a:prstGeom prst="rect">
            <a:avLst/>
          </a:prstGeom>
          <a:gradFill>
            <a:gsLst>
              <a:gs pos="50000">
                <a:srgbClr val="4FB995">
                  <a:alpha val="30000"/>
                </a:srgbClr>
              </a:gs>
              <a:gs pos="0">
                <a:schemeClr val="bg1"/>
              </a:gs>
              <a:gs pos="100000">
                <a:srgbClr val="3A988A">
                  <a:alpha val="6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129" name="Google Shape;129;p22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rcRect l="19359" t="5558" r="17341"/>
          <a:stretch>
            <a:fillRect/>
          </a:stretch>
        </p:blipFill>
        <p:spPr>
          <a:xfrm>
            <a:off x="3886200" y="1752600"/>
            <a:ext cx="1885950" cy="37707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70" h="5938">
                <a:moveTo>
                  <a:pt x="451" y="0"/>
                </a:moveTo>
                <a:lnTo>
                  <a:pt x="2519" y="0"/>
                </a:lnTo>
                <a:cubicBezTo>
                  <a:pt x="2768" y="0"/>
                  <a:pt x="2970" y="476"/>
                  <a:pt x="2970" y="1063"/>
                </a:cubicBezTo>
                <a:lnTo>
                  <a:pt x="2970" y="5315"/>
                </a:lnTo>
                <a:cubicBezTo>
                  <a:pt x="2970" y="5544"/>
                  <a:pt x="2937" y="5758"/>
                  <a:pt x="2882" y="5934"/>
                </a:cubicBezTo>
                <a:lnTo>
                  <a:pt x="2880" y="5938"/>
                </a:lnTo>
                <a:lnTo>
                  <a:pt x="86" y="5938"/>
                </a:lnTo>
                <a:lnTo>
                  <a:pt x="83" y="5930"/>
                </a:lnTo>
                <a:cubicBezTo>
                  <a:pt x="31" y="5756"/>
                  <a:pt x="0" y="5544"/>
                  <a:pt x="0" y="5315"/>
                </a:cubicBezTo>
                <a:lnTo>
                  <a:pt x="0" y="1063"/>
                </a:lnTo>
                <a:cubicBezTo>
                  <a:pt x="0" y="476"/>
                  <a:pt x="202" y="0"/>
                  <a:pt x="451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0" name="Google Shape;130;p22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rcRect l="14650" r="25748" b="4630"/>
          <a:stretch>
            <a:fillRect/>
          </a:stretch>
        </p:blipFill>
        <p:spPr>
          <a:xfrm>
            <a:off x="6348730" y="0"/>
            <a:ext cx="1885950" cy="40811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70" h="6427">
                <a:moveTo>
                  <a:pt x="61" y="0"/>
                </a:moveTo>
                <a:lnTo>
                  <a:pt x="2909" y="0"/>
                </a:lnTo>
                <a:lnTo>
                  <a:pt x="2910" y="4"/>
                </a:lnTo>
                <a:cubicBezTo>
                  <a:pt x="2948" y="175"/>
                  <a:pt x="2970" y="373"/>
                  <a:pt x="2970" y="584"/>
                </a:cubicBezTo>
                <a:lnTo>
                  <a:pt x="2970" y="5248"/>
                </a:lnTo>
                <a:cubicBezTo>
                  <a:pt x="2970" y="5891"/>
                  <a:pt x="2753" y="6427"/>
                  <a:pt x="2504" y="6427"/>
                </a:cubicBezTo>
                <a:lnTo>
                  <a:pt x="451" y="6413"/>
                </a:lnTo>
                <a:cubicBezTo>
                  <a:pt x="202" y="6413"/>
                  <a:pt x="0" y="5891"/>
                  <a:pt x="0" y="5248"/>
                </a:cubicBezTo>
                <a:lnTo>
                  <a:pt x="0" y="584"/>
                </a:lnTo>
                <a:cubicBezTo>
                  <a:pt x="0" y="373"/>
                  <a:pt x="22" y="175"/>
                  <a:pt x="60" y="4"/>
                </a:cubicBezTo>
                <a:lnTo>
                  <a:pt x="61" y="0"/>
                </a:lnTo>
                <a:close/>
              </a:path>
            </a:pathLst>
          </a:custGeom>
          <a:blipFill>
            <a:blip r:embed="rId14"/>
            <a:tile tx="0" ty="0" sx="100000" sy="100000" flip="none" algn="tl"/>
          </a:blipFill>
          <a:ln>
            <a:noFill/>
          </a:ln>
          <a:effectLst/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5">
            <a:alphaModFix amt="5000"/>
            <a:lum bright="100000" contrast="-96000"/>
          </a:blip>
          <a:srcRect l="4499" t="1035"/>
          <a:stretch>
            <a:fillRect/>
          </a:stretch>
        </p:blipFill>
        <p:spPr>
          <a:xfrm rot="8280000">
            <a:off x="-4023360" y="-1345565"/>
            <a:ext cx="9667240" cy="78346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248" h="10736">
                <a:moveTo>
                  <a:pt x="7171" y="0"/>
                </a:moveTo>
                <a:cubicBezTo>
                  <a:pt x="7598" y="1"/>
                  <a:pt x="8028" y="155"/>
                  <a:pt x="8373" y="466"/>
                </a:cubicBezTo>
                <a:lnTo>
                  <a:pt x="13248" y="4855"/>
                </a:lnTo>
                <a:lnTo>
                  <a:pt x="13248" y="8453"/>
                </a:lnTo>
                <a:lnTo>
                  <a:pt x="11204" y="10736"/>
                </a:lnTo>
                <a:lnTo>
                  <a:pt x="2418" y="10736"/>
                </a:lnTo>
                <a:lnTo>
                  <a:pt x="600" y="9099"/>
                </a:lnTo>
                <a:cubicBezTo>
                  <a:pt x="-136" y="8436"/>
                  <a:pt x="-204" y="7313"/>
                  <a:pt x="447" y="6589"/>
                </a:cubicBezTo>
                <a:lnTo>
                  <a:pt x="5861" y="577"/>
                </a:lnTo>
                <a:cubicBezTo>
                  <a:pt x="6207" y="193"/>
                  <a:pt x="6687" y="-2"/>
                  <a:pt x="7171" y="0"/>
                </a:cubicBezTo>
                <a:close/>
              </a:path>
            </a:pathLst>
          </a:custGeom>
          <a:solidFill>
            <a:schemeClr val="tx2">
              <a:alpha val="50000"/>
            </a:schemeClr>
          </a:solidFill>
        </p:spPr>
      </p:pic>
      <p:sp>
        <p:nvSpPr>
          <p:cNvPr id="131" name="Google Shape;131;p22"/>
          <p:cNvSpPr txBox="1"/>
          <p:nvPr/>
        </p:nvSpPr>
        <p:spPr>
          <a:xfrm>
            <a:off x="127000" y="1231265"/>
            <a:ext cx="2622550" cy="339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ru-RU">
                <a:solidFill>
                  <a:srgbClr val="041223"/>
                </a:solidFill>
                <a:latin typeface="Arial" panose="020B0604020202020204" pitchFamily="34" charset="0"/>
                <a:ea typeface="Playfair Display"/>
                <a:cs typeface="Arial" panose="020B0604020202020204" pitchFamily="34" charset="0"/>
                <a:sym typeface="Playfair Display"/>
              </a:rPr>
              <a:t>The normalized difference water index is most suitable for mapping water bodies. Values for water bodies exceed 0.5. Vegetation has lower values. Built-up areas have positive values ranging from zero to 0.2.</a:t>
            </a:r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16"/>
          <a:stretch>
            <a:fillRect/>
          </a:stretch>
        </p:blipFill>
        <p:spPr>
          <a:xfrm>
            <a:off x="2861115" y="6052985"/>
            <a:ext cx="704850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2"/>
          <p:cNvSpPr txBox="1"/>
          <p:nvPr>
            <p:custDataLst>
              <p:tags r:id="rId3"/>
            </p:custDataLst>
          </p:nvPr>
        </p:nvSpPr>
        <p:spPr>
          <a:xfrm>
            <a:off x="3773170" y="1231265"/>
            <a:ext cx="1885950" cy="347345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200" b="1" i="1">
                <a:solidFill>
                  <a:schemeClr val="dk2"/>
                </a:solidFill>
              </a:rPr>
              <a:t>November 2021</a:t>
            </a:r>
          </a:p>
        </p:txBody>
      </p:sp>
      <p:sp>
        <p:nvSpPr>
          <p:cNvPr id="134" name="Google Shape;134;p22"/>
          <p:cNvSpPr txBox="1"/>
          <p:nvPr>
            <p:custDataLst>
              <p:tags r:id="rId4"/>
            </p:custDataLst>
          </p:nvPr>
        </p:nvSpPr>
        <p:spPr>
          <a:xfrm>
            <a:off x="6348730" y="4279265"/>
            <a:ext cx="1885950" cy="347345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200" b="1" i="1">
                <a:solidFill>
                  <a:schemeClr val="dk2"/>
                </a:solidFill>
              </a:rPr>
              <a:t>May 2025</a:t>
            </a:r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-635" y="445135"/>
            <a:ext cx="9987915" cy="572770"/>
          </a:xfrm>
          <a:prstGeom prst="rect">
            <a:avLst/>
          </a:prstGeom>
          <a:solidFill>
            <a:schemeClr val="tx2">
              <a:alpha val="91000"/>
            </a:schemeClr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Normalized Difference Water Index (NDWI)</a:t>
            </a:r>
          </a:p>
        </p:txBody>
      </p:sp>
      <p:pic>
        <p:nvPicPr>
          <p:cNvPr id="3" name="Изображение 2" descr="ChatGPT Image 12 нояб. 2025 г., 11_49_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87295" y="2775585"/>
            <a:ext cx="1285875" cy="1503680"/>
          </a:xfrm>
          <a:prstGeom prst="rect">
            <a:avLst/>
          </a:prstGeom>
        </p:spPr>
      </p:pic>
      <p:pic>
        <p:nvPicPr>
          <p:cNvPr id="139" name="Google Shape;139;p23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rcRect l="9328" r="10869" b="3"/>
          <a:stretch>
            <a:fillRect/>
          </a:stretch>
        </p:blipFill>
        <p:spPr>
          <a:xfrm>
            <a:off x="864235" y="-4639397"/>
            <a:ext cx="1885315" cy="349258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69" h="5500">
                <a:moveTo>
                  <a:pt x="2" y="0"/>
                </a:moveTo>
                <a:lnTo>
                  <a:pt x="2967" y="0"/>
                </a:lnTo>
                <a:lnTo>
                  <a:pt x="2968" y="24"/>
                </a:lnTo>
                <a:cubicBezTo>
                  <a:pt x="2969" y="32"/>
                  <a:pt x="2969" y="40"/>
                  <a:pt x="2969" y="49"/>
                </a:cubicBezTo>
                <a:lnTo>
                  <a:pt x="2969" y="5005"/>
                </a:lnTo>
                <a:cubicBezTo>
                  <a:pt x="2969" y="5279"/>
                  <a:pt x="2747" y="5500"/>
                  <a:pt x="2474" y="5500"/>
                </a:cubicBezTo>
                <a:lnTo>
                  <a:pt x="495" y="5500"/>
                </a:lnTo>
                <a:cubicBezTo>
                  <a:pt x="222" y="5500"/>
                  <a:pt x="0" y="5279"/>
                  <a:pt x="0" y="5005"/>
                </a:cubicBezTo>
                <a:lnTo>
                  <a:pt x="0" y="49"/>
                </a:lnTo>
                <a:cubicBezTo>
                  <a:pt x="0" y="40"/>
                  <a:pt x="0" y="32"/>
                  <a:pt x="1" y="24"/>
                </a:cubicBezTo>
                <a:lnTo>
                  <a:pt x="2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45" name="Google Shape;145;p23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rcRect l="10107" r="10090"/>
          <a:stretch>
            <a:fillRect/>
          </a:stretch>
        </p:blipFill>
        <p:spPr>
          <a:xfrm>
            <a:off x="2942590" y="6541060"/>
            <a:ext cx="1885315" cy="34926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69" h="5500">
                <a:moveTo>
                  <a:pt x="466" y="0"/>
                </a:moveTo>
                <a:lnTo>
                  <a:pt x="2503" y="0"/>
                </a:lnTo>
                <a:lnTo>
                  <a:pt x="2525" y="2"/>
                </a:lnTo>
                <a:cubicBezTo>
                  <a:pt x="2774" y="27"/>
                  <a:pt x="2969" y="238"/>
                  <a:pt x="2969" y="494"/>
                </a:cubicBezTo>
                <a:lnTo>
                  <a:pt x="2969" y="5450"/>
                </a:lnTo>
                <a:cubicBezTo>
                  <a:pt x="2969" y="5459"/>
                  <a:pt x="2969" y="5467"/>
                  <a:pt x="2968" y="5476"/>
                </a:cubicBezTo>
                <a:lnTo>
                  <a:pt x="2966" y="5500"/>
                </a:lnTo>
                <a:lnTo>
                  <a:pt x="3" y="5500"/>
                </a:lnTo>
                <a:lnTo>
                  <a:pt x="1" y="5476"/>
                </a:lnTo>
                <a:cubicBezTo>
                  <a:pt x="0" y="5467"/>
                  <a:pt x="0" y="5459"/>
                  <a:pt x="0" y="5450"/>
                </a:cubicBezTo>
                <a:lnTo>
                  <a:pt x="0" y="494"/>
                </a:lnTo>
                <a:cubicBezTo>
                  <a:pt x="0" y="238"/>
                  <a:pt x="195" y="27"/>
                  <a:pt x="444" y="2"/>
                </a:cubicBezTo>
                <a:lnTo>
                  <a:pt x="466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" name="Google Shape;133;p22"/>
          <p:cNvSpPr txBox="1"/>
          <p:nvPr>
            <p:custDataLst>
              <p:tags r:id="rId7"/>
            </p:custDataLst>
          </p:nvPr>
        </p:nvSpPr>
        <p:spPr>
          <a:xfrm>
            <a:off x="863600" y="-1014095"/>
            <a:ext cx="1885950" cy="347345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2"/>
                </a:solidFill>
              </a:rPr>
              <a:t>Травень 2021 року</a:t>
            </a:r>
            <a:endParaRPr sz="1200" b="1" i="1">
              <a:solidFill>
                <a:schemeClr val="dk2"/>
              </a:solidFill>
            </a:endParaRPr>
          </a:p>
        </p:txBody>
      </p:sp>
      <p:sp>
        <p:nvSpPr>
          <p:cNvPr id="8" name="Google Shape;134;p22"/>
          <p:cNvSpPr txBox="1"/>
          <p:nvPr>
            <p:custDataLst>
              <p:tags r:id="rId8"/>
            </p:custDataLst>
          </p:nvPr>
        </p:nvSpPr>
        <p:spPr>
          <a:xfrm>
            <a:off x="2942590" y="6053455"/>
            <a:ext cx="1885950" cy="347345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2"/>
                </a:solidFill>
              </a:rPr>
              <a:t>Листопад 2025 року</a:t>
            </a:r>
            <a:endParaRPr sz="1200" b="1" i="1">
              <a:solidFill>
                <a:schemeClr val="dk2"/>
              </a:solidFill>
            </a:endParaRPr>
          </a:p>
        </p:txBody>
      </p:sp>
      <p:pic>
        <p:nvPicPr>
          <p:cNvPr id="144" name="Google Shape;144;p23"/>
          <p:cNvPicPr preferRelativeResize="0">
            <a:picLocks noChangeAspect="1"/>
          </p:cNvPicPr>
          <p:nvPr/>
        </p:nvPicPr>
        <p:blipFill>
          <a:blip r:embed="rId20"/>
          <a:srcRect l="193" t="189" r="193" b="189"/>
          <a:stretch>
            <a:fillRect/>
          </a:stretch>
        </p:blipFill>
        <p:spPr>
          <a:xfrm>
            <a:off x="5229450" y="7900985"/>
            <a:ext cx="739140" cy="23437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64" h="3691">
                <a:moveTo>
                  <a:pt x="194" y="0"/>
                </a:moveTo>
                <a:lnTo>
                  <a:pt x="970" y="0"/>
                </a:lnTo>
                <a:cubicBezTo>
                  <a:pt x="1077" y="0"/>
                  <a:pt x="1164" y="87"/>
                  <a:pt x="1164" y="194"/>
                </a:cubicBezTo>
                <a:lnTo>
                  <a:pt x="1164" y="3497"/>
                </a:lnTo>
                <a:cubicBezTo>
                  <a:pt x="1164" y="3604"/>
                  <a:pt x="1077" y="3691"/>
                  <a:pt x="970" y="3691"/>
                </a:cubicBezTo>
                <a:lnTo>
                  <a:pt x="194" y="3691"/>
                </a:lnTo>
                <a:cubicBezTo>
                  <a:pt x="87" y="3691"/>
                  <a:pt x="0" y="3604"/>
                  <a:pt x="0" y="3497"/>
                </a:cubicBezTo>
                <a:lnTo>
                  <a:pt x="0" y="194"/>
                </a:ln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9" name="Google Shape;88;p17"/>
          <p:cNvSpPr txBox="1">
            <a:spLocks noGrp="1"/>
          </p:cNvSpPr>
          <p:nvPr/>
        </p:nvSpPr>
        <p:spPr>
          <a:xfrm>
            <a:off x="11233150" y="572135"/>
            <a:ext cx="9987915" cy="572770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rmAutofit fontScale="8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Нормалізований індекс різниці рослинності NDVI</a:t>
            </a:r>
            <a:endParaRPr lang="en-US" altLang="ru-RU">
              <a:solidFill>
                <a:srgbClr val="5F4113"/>
              </a:solidFill>
              <a:highlight>
                <a:srgbClr val="000000">
                  <a:alpha val="0"/>
                </a:srgbClr>
              </a:highlight>
              <a:latin typeface="Segoe UI Black" panose="020B0A02040204020203" charset="0"/>
              <a:cs typeface="Segoe UI Black" panose="020B0A02040204020203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>
            <a:alphaModFix amt="56000"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-121285" y="0"/>
            <a:ext cx="9265285" cy="5394325"/>
          </a:xfrm>
          <a:prstGeom prst="rect">
            <a:avLst/>
          </a:prstGeom>
          <a:gradFill>
            <a:gsLst>
              <a:gs pos="50000">
                <a:srgbClr val="4FB995">
                  <a:alpha val="30000"/>
                </a:srgbClr>
              </a:gs>
              <a:gs pos="0">
                <a:schemeClr val="bg1"/>
              </a:gs>
              <a:gs pos="100000">
                <a:srgbClr val="3A988A">
                  <a:alpha val="7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139" name="Google Shape;139;p23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rcRect l="9328" r="10869" b="3"/>
          <a:stretch>
            <a:fillRect/>
          </a:stretch>
        </p:blipFill>
        <p:spPr>
          <a:xfrm>
            <a:off x="864870" y="-87"/>
            <a:ext cx="1885315" cy="349258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69" h="5500">
                <a:moveTo>
                  <a:pt x="2" y="0"/>
                </a:moveTo>
                <a:lnTo>
                  <a:pt x="2967" y="0"/>
                </a:lnTo>
                <a:lnTo>
                  <a:pt x="2968" y="24"/>
                </a:lnTo>
                <a:cubicBezTo>
                  <a:pt x="2969" y="32"/>
                  <a:pt x="2969" y="40"/>
                  <a:pt x="2969" y="49"/>
                </a:cubicBezTo>
                <a:lnTo>
                  <a:pt x="2969" y="5005"/>
                </a:lnTo>
                <a:cubicBezTo>
                  <a:pt x="2969" y="5279"/>
                  <a:pt x="2747" y="5500"/>
                  <a:pt x="2474" y="5500"/>
                </a:cubicBezTo>
                <a:lnTo>
                  <a:pt x="495" y="5500"/>
                </a:lnTo>
                <a:cubicBezTo>
                  <a:pt x="222" y="5500"/>
                  <a:pt x="0" y="5279"/>
                  <a:pt x="0" y="5005"/>
                </a:cubicBezTo>
                <a:lnTo>
                  <a:pt x="0" y="49"/>
                </a:lnTo>
                <a:cubicBezTo>
                  <a:pt x="0" y="40"/>
                  <a:pt x="0" y="32"/>
                  <a:pt x="1" y="24"/>
                </a:cubicBezTo>
                <a:lnTo>
                  <a:pt x="2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43" name="Google Shape;143;p23"/>
          <p:cNvSpPr txBox="1"/>
          <p:nvPr/>
        </p:nvSpPr>
        <p:spPr>
          <a:xfrm>
            <a:off x="5945505" y="1157605"/>
            <a:ext cx="2835910" cy="365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/>
              <a:buNone/>
            </a:pPr>
            <a:r>
              <a:rPr lang="en-US" altLang="ru-RU" sz="1200">
                <a:solidFill>
                  <a:srgbClr val="041223"/>
                </a:solidFill>
              </a:rPr>
              <a:t>The Normalized Difference Vegetation Index (NDVI) is an indicator of green vegetation cover determined by light reflection in different spectral ranges. NDVI values range from -1 to 1:</a:t>
            </a:r>
          </a:p>
          <a:p>
            <a:pPr marL="1714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 pitchFamily="34" charset="0"/>
              <a:buChar char="•"/>
            </a:pPr>
            <a:r>
              <a:rPr lang="en-US" altLang="ru-RU" sz="1200">
                <a:solidFill>
                  <a:srgbClr val="041223"/>
                </a:solidFill>
              </a:rPr>
              <a:t>&lt; 0 — water or unproductive surfaces;</a:t>
            </a:r>
          </a:p>
          <a:p>
            <a:pPr marL="1714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 pitchFamily="34" charset="0"/>
              <a:buChar char="•"/>
            </a:pPr>
            <a:r>
              <a:rPr lang="en-US" altLang="ru-RU" sz="1200">
                <a:solidFill>
                  <a:srgbClr val="041223"/>
                </a:solidFill>
              </a:rPr>
              <a:t>0–0.2 — low vegetation or lifeless surfaces;</a:t>
            </a:r>
          </a:p>
          <a:p>
            <a:pPr marL="1714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 pitchFamily="34" charset="0"/>
              <a:buChar char="•"/>
            </a:pPr>
            <a:r>
              <a:rPr lang="en-US" altLang="ru-RU" sz="1200">
                <a:solidFill>
                  <a:srgbClr val="041223"/>
                </a:solidFill>
              </a:rPr>
              <a:t>0.2–0.4 — shrubs and meadows;</a:t>
            </a:r>
          </a:p>
          <a:p>
            <a:pPr marL="1714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 pitchFamily="34" charset="0"/>
              <a:buChar char="•"/>
            </a:pPr>
            <a:r>
              <a:rPr lang="en-US" altLang="ru-RU" sz="1200">
                <a:solidFill>
                  <a:srgbClr val="041223"/>
                </a:solidFill>
              </a:rPr>
              <a:t>&gt; 0.4 — dense forests and healthy vegetation.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/>
              <a:buNone/>
            </a:pPr>
            <a:r>
              <a:rPr lang="en-US" altLang="ru-RU" sz="1200">
                <a:solidFill>
                  <a:srgbClr val="041223"/>
                </a:solidFill>
              </a:rPr>
              <a:t>The closer the NDVI is to 1, the healthier and denser the vegetation.</a:t>
            </a:r>
          </a:p>
        </p:txBody>
      </p:sp>
      <p:pic>
        <p:nvPicPr>
          <p:cNvPr id="144" name="Google Shape;144;p23"/>
          <p:cNvPicPr preferRelativeResize="0">
            <a:picLocks noChangeAspect="1"/>
          </p:cNvPicPr>
          <p:nvPr/>
        </p:nvPicPr>
        <p:blipFill>
          <a:blip r:embed="rId9"/>
          <a:srcRect l="193" t="189" r="193" b="189"/>
          <a:stretch>
            <a:fillRect/>
          </a:stretch>
        </p:blipFill>
        <p:spPr>
          <a:xfrm>
            <a:off x="5067525" y="2144710"/>
            <a:ext cx="739140" cy="23437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64" h="3691">
                <a:moveTo>
                  <a:pt x="194" y="0"/>
                </a:moveTo>
                <a:lnTo>
                  <a:pt x="970" y="0"/>
                </a:lnTo>
                <a:cubicBezTo>
                  <a:pt x="1077" y="0"/>
                  <a:pt x="1164" y="87"/>
                  <a:pt x="1164" y="194"/>
                </a:cubicBezTo>
                <a:lnTo>
                  <a:pt x="1164" y="3497"/>
                </a:lnTo>
                <a:cubicBezTo>
                  <a:pt x="1164" y="3604"/>
                  <a:pt x="1077" y="3691"/>
                  <a:pt x="970" y="3691"/>
                </a:cubicBezTo>
                <a:lnTo>
                  <a:pt x="194" y="3691"/>
                </a:lnTo>
                <a:cubicBezTo>
                  <a:pt x="87" y="3691"/>
                  <a:pt x="0" y="3604"/>
                  <a:pt x="0" y="3497"/>
                </a:cubicBezTo>
                <a:lnTo>
                  <a:pt x="0" y="194"/>
                </a:ln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45" name="Google Shape;145;p23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rcRect l="10107" r="10090"/>
          <a:stretch>
            <a:fillRect/>
          </a:stretch>
        </p:blipFill>
        <p:spPr>
          <a:xfrm>
            <a:off x="2942590" y="1645845"/>
            <a:ext cx="1885315" cy="34926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69" h="5500">
                <a:moveTo>
                  <a:pt x="466" y="0"/>
                </a:moveTo>
                <a:lnTo>
                  <a:pt x="2503" y="0"/>
                </a:lnTo>
                <a:lnTo>
                  <a:pt x="2525" y="2"/>
                </a:lnTo>
                <a:cubicBezTo>
                  <a:pt x="2774" y="27"/>
                  <a:pt x="2969" y="238"/>
                  <a:pt x="2969" y="494"/>
                </a:cubicBezTo>
                <a:lnTo>
                  <a:pt x="2969" y="5450"/>
                </a:lnTo>
                <a:cubicBezTo>
                  <a:pt x="2969" y="5459"/>
                  <a:pt x="2969" y="5467"/>
                  <a:pt x="2968" y="5476"/>
                </a:cubicBezTo>
                <a:lnTo>
                  <a:pt x="2966" y="5500"/>
                </a:lnTo>
                <a:lnTo>
                  <a:pt x="3" y="5500"/>
                </a:lnTo>
                <a:lnTo>
                  <a:pt x="1" y="5476"/>
                </a:lnTo>
                <a:cubicBezTo>
                  <a:pt x="0" y="5467"/>
                  <a:pt x="0" y="5459"/>
                  <a:pt x="0" y="5450"/>
                </a:cubicBezTo>
                <a:lnTo>
                  <a:pt x="0" y="494"/>
                </a:lnTo>
                <a:cubicBezTo>
                  <a:pt x="0" y="238"/>
                  <a:pt x="195" y="27"/>
                  <a:pt x="444" y="2"/>
                </a:cubicBezTo>
                <a:lnTo>
                  <a:pt x="466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-635" y="445135"/>
            <a:ext cx="9987915" cy="572770"/>
          </a:xfrm>
          <a:prstGeom prst="rect">
            <a:avLst/>
          </a:prstGeom>
          <a:solidFill>
            <a:schemeClr val="tx2">
              <a:alpha val="91000"/>
            </a:schemeClr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Normalized Difference Vegetation Index (NDVI)</a:t>
            </a:r>
          </a:p>
        </p:txBody>
      </p:sp>
      <p:sp>
        <p:nvSpPr>
          <p:cNvPr id="133" name="Google Shape;133;p22"/>
          <p:cNvSpPr txBox="1"/>
          <p:nvPr>
            <p:custDataLst>
              <p:tags r:id="rId3"/>
            </p:custDataLst>
          </p:nvPr>
        </p:nvSpPr>
        <p:spPr>
          <a:xfrm>
            <a:off x="864235" y="3625215"/>
            <a:ext cx="1885950" cy="347345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200" b="1" i="1">
                <a:solidFill>
                  <a:schemeClr val="dk2"/>
                </a:solidFill>
              </a:rPr>
              <a:t>November 2021</a:t>
            </a:r>
          </a:p>
        </p:txBody>
      </p:sp>
      <p:sp>
        <p:nvSpPr>
          <p:cNvPr id="134" name="Google Shape;134;p22"/>
          <p:cNvSpPr txBox="1"/>
          <p:nvPr>
            <p:custDataLst>
              <p:tags r:id="rId4"/>
            </p:custDataLst>
          </p:nvPr>
        </p:nvSpPr>
        <p:spPr>
          <a:xfrm>
            <a:off x="2942590" y="1158240"/>
            <a:ext cx="1885950" cy="347345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200" b="1" i="1">
                <a:solidFill>
                  <a:schemeClr val="dk2"/>
                </a:solidFill>
              </a:rPr>
              <a:t>May 2025</a:t>
            </a:r>
          </a:p>
        </p:txBody>
      </p:sp>
      <p:pic>
        <p:nvPicPr>
          <p:cNvPr id="152" name="Google Shape;152;p24"/>
          <p:cNvPicPr preferRelativeResize="0">
            <a:picLocks noChangeAspect="1"/>
          </p:cNvPicPr>
          <p:nvPr/>
        </p:nvPicPr>
        <p:blipFill>
          <a:blip r:embed="rId11"/>
          <a:srcRect t="654" r="427"/>
          <a:stretch>
            <a:fillRect/>
          </a:stretch>
        </p:blipFill>
        <p:spPr>
          <a:xfrm>
            <a:off x="-7273925" y="1823085"/>
            <a:ext cx="6505575" cy="29908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876" h="4710">
                <a:moveTo>
                  <a:pt x="16" y="0"/>
                </a:moveTo>
                <a:lnTo>
                  <a:pt x="9064" y="0"/>
                </a:lnTo>
                <a:cubicBezTo>
                  <a:pt x="9513" y="0"/>
                  <a:pt x="9876" y="364"/>
                  <a:pt x="9876" y="812"/>
                </a:cubicBezTo>
                <a:lnTo>
                  <a:pt x="9876" y="4061"/>
                </a:lnTo>
                <a:cubicBezTo>
                  <a:pt x="9876" y="4313"/>
                  <a:pt x="9761" y="4539"/>
                  <a:pt x="9581" y="4688"/>
                </a:cubicBezTo>
                <a:lnTo>
                  <a:pt x="9552" y="4710"/>
                </a:lnTo>
                <a:lnTo>
                  <a:pt x="0" y="4710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noFill/>
          <a:ln>
            <a:noFill/>
          </a:ln>
          <a:effectLst/>
        </p:spPr>
      </p:pic>
      <p:sp>
        <p:nvSpPr>
          <p:cNvPr id="6" name="Google Shape;88;p17"/>
          <p:cNvSpPr txBox="1">
            <a:spLocks noGrp="1"/>
          </p:cNvSpPr>
          <p:nvPr/>
        </p:nvSpPr>
        <p:spPr>
          <a:xfrm>
            <a:off x="-11440160" y="445135"/>
            <a:ext cx="9987915" cy="965835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ea typeface="Oswald Medium"/>
                <a:cs typeface="Segoe UI Black" panose="020B0A02040204020203" charset="0"/>
                <a:sym typeface="Oswald Medium"/>
              </a:rPr>
              <a:t>Пріоритетні зони для інтервенцій — ранжовані за методом MCDM</a:t>
            </a:r>
            <a:endParaRPr lang="en-US" altLang="ru-RU">
              <a:solidFill>
                <a:srgbClr val="5F4113"/>
              </a:solidFill>
              <a:highlight>
                <a:srgbClr val="000000">
                  <a:alpha val="0"/>
                </a:srgbClr>
              </a:highlight>
              <a:latin typeface="Segoe UI Black" panose="020B0A02040204020203" charset="0"/>
              <a:ea typeface="Oswald Medium"/>
              <a:cs typeface="Segoe UI Black" panose="020B0A02040204020203" charset="0"/>
              <a:sym typeface="Oswald Medium"/>
            </a:endParaRPr>
          </a:p>
        </p:txBody>
      </p:sp>
      <p:pic>
        <p:nvPicPr>
          <p:cNvPr id="2" name="Изображение 1" descr="translated_tabl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395210" y="1823085"/>
            <a:ext cx="6626860" cy="2999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>
            <a:alphaModFix amt="56000"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0" descr="travianske-vodoshovyshche.jpg"/>
          <p:cNvPicPr>
            <a:picLocks noChangeAspect="1"/>
          </p:cNvPicPr>
          <p:nvPr/>
        </p:nvPicPr>
        <p:blipFill>
          <a:blip r:embed="rId11">
            <a:alphaModFix amt="5000"/>
          </a:blip>
          <a:srcRect t="52181" r="54547"/>
          <a:stretch>
            <a:fillRect/>
          </a:stretch>
        </p:blipFill>
        <p:spPr>
          <a:xfrm>
            <a:off x="6504940" y="2044741"/>
            <a:ext cx="3494411" cy="245105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03" h="3860">
                <a:moveTo>
                  <a:pt x="279" y="0"/>
                </a:moveTo>
                <a:cubicBezTo>
                  <a:pt x="673" y="3"/>
                  <a:pt x="1068" y="139"/>
                  <a:pt x="1393" y="412"/>
                </a:cubicBezTo>
                <a:lnTo>
                  <a:pt x="5503" y="3860"/>
                </a:lnTo>
                <a:lnTo>
                  <a:pt x="0" y="3860"/>
                </a:lnTo>
                <a:lnTo>
                  <a:pt x="0" y="20"/>
                </a:lnTo>
                <a:lnTo>
                  <a:pt x="26" y="16"/>
                </a:lnTo>
                <a:cubicBezTo>
                  <a:pt x="110" y="5"/>
                  <a:pt x="194" y="-1"/>
                  <a:pt x="279" y="0"/>
                </a:cubicBezTo>
                <a:close/>
              </a:path>
            </a:pathLst>
          </a:custGeom>
        </p:spPr>
      </p:pic>
      <p:pic>
        <p:nvPicPr>
          <p:cNvPr id="16" name="Рисунок 0" descr="travianske-vodoshovyshche.jpg"/>
          <p:cNvPicPr>
            <a:picLocks noChangeAspect="1"/>
          </p:cNvPicPr>
          <p:nvPr/>
        </p:nvPicPr>
        <p:blipFill>
          <a:blip r:embed="rId11">
            <a:alphaModFix amt="5000"/>
          </a:blip>
          <a:srcRect b="5675"/>
          <a:stretch>
            <a:fillRect/>
          </a:stretch>
        </p:blipFill>
        <p:spPr>
          <a:xfrm>
            <a:off x="6504940" y="-898525"/>
            <a:ext cx="7687945" cy="483483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107" h="7614">
                <a:moveTo>
                  <a:pt x="0" y="0"/>
                </a:moveTo>
                <a:lnTo>
                  <a:pt x="12107" y="0"/>
                </a:lnTo>
                <a:lnTo>
                  <a:pt x="12107" y="1957"/>
                </a:lnTo>
                <a:lnTo>
                  <a:pt x="7744" y="7118"/>
                </a:lnTo>
                <a:cubicBezTo>
                  <a:pt x="7120" y="7861"/>
                  <a:pt x="5770" y="7757"/>
                  <a:pt x="4729" y="6884"/>
                </a:cubicBezTo>
                <a:lnTo>
                  <a:pt x="0" y="291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2" name="Прямоугольник 21"/>
          <p:cNvSpPr/>
          <p:nvPr/>
        </p:nvSpPr>
        <p:spPr>
          <a:xfrm>
            <a:off x="-121285" y="0"/>
            <a:ext cx="9265285" cy="5394325"/>
          </a:xfrm>
          <a:prstGeom prst="rect">
            <a:avLst/>
          </a:prstGeom>
          <a:gradFill>
            <a:gsLst>
              <a:gs pos="50000">
                <a:srgbClr val="4FB995">
                  <a:alpha val="30000"/>
                </a:srgbClr>
              </a:gs>
              <a:gs pos="0">
                <a:schemeClr val="bg1"/>
              </a:gs>
              <a:gs pos="100000">
                <a:srgbClr val="3A988A">
                  <a:alpha val="7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3" name="Полилиния 12"/>
          <p:cNvSpPr/>
          <p:nvPr/>
        </p:nvSpPr>
        <p:spPr>
          <a:xfrm rot="2400000">
            <a:off x="4756785" y="-4886325"/>
            <a:ext cx="9391015" cy="7355840"/>
          </a:xfrm>
          <a:custGeom>
            <a:avLst/>
            <a:gdLst>
              <a:gd name="connsiteX0" fmla="*/ 0 w 10571"/>
              <a:gd name="connsiteY0" fmla="*/ 1758 h 11584"/>
              <a:gd name="connsiteX1" fmla="*/ 1758 w 10571"/>
              <a:gd name="connsiteY1" fmla="*/ 0 h 11584"/>
              <a:gd name="connsiteX2" fmla="*/ 8792 w 10571"/>
              <a:gd name="connsiteY2" fmla="*/ 0 h 11584"/>
              <a:gd name="connsiteX3" fmla="*/ 10571 w 10571"/>
              <a:gd name="connsiteY3" fmla="*/ 1819 h 11584"/>
              <a:gd name="connsiteX4" fmla="*/ 10550 w 10571"/>
              <a:gd name="connsiteY4" fmla="*/ 9825 h 11584"/>
              <a:gd name="connsiteX5" fmla="*/ 8792 w 10571"/>
              <a:gd name="connsiteY5" fmla="*/ 11584 h 11584"/>
              <a:gd name="connsiteX6" fmla="*/ 1758 w 10571"/>
              <a:gd name="connsiteY6" fmla="*/ 11584 h 11584"/>
              <a:gd name="connsiteX7" fmla="*/ 0 w 10571"/>
              <a:gd name="connsiteY7" fmla="*/ 9825 h 11584"/>
              <a:gd name="connsiteX8" fmla="*/ 0 w 10571"/>
              <a:gd name="connsiteY8" fmla="*/ 1758 h 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1" h="11584">
                <a:moveTo>
                  <a:pt x="0" y="1758"/>
                </a:moveTo>
                <a:cubicBezTo>
                  <a:pt x="0" y="787"/>
                  <a:pt x="787" y="0"/>
                  <a:pt x="1758" y="0"/>
                </a:cubicBezTo>
                <a:lnTo>
                  <a:pt x="8792" y="0"/>
                </a:lnTo>
                <a:cubicBezTo>
                  <a:pt x="9763" y="0"/>
                  <a:pt x="10571" y="848"/>
                  <a:pt x="10571" y="1819"/>
                </a:cubicBezTo>
                <a:lnTo>
                  <a:pt x="10550" y="9825"/>
                </a:lnTo>
                <a:cubicBezTo>
                  <a:pt x="10550" y="10796"/>
                  <a:pt x="9763" y="11584"/>
                  <a:pt x="8792" y="11584"/>
                </a:cubicBezTo>
                <a:lnTo>
                  <a:pt x="1758" y="11584"/>
                </a:lnTo>
                <a:cubicBezTo>
                  <a:pt x="787" y="11584"/>
                  <a:pt x="0" y="10796"/>
                  <a:pt x="0" y="9825"/>
                </a:cubicBezTo>
                <a:lnTo>
                  <a:pt x="0" y="1758"/>
                </a:lnTo>
                <a:close/>
              </a:path>
            </a:pathLst>
          </a:custGeom>
          <a:solidFill>
            <a:schemeClr val="tx2">
              <a:alpha val="33000"/>
            </a:schemeClr>
          </a:solidFill>
          <a:ln>
            <a:noFill/>
          </a:ln>
          <a:effectLst>
            <a:outerShdw blurRad="6096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4" name="Полилиния 13"/>
          <p:cNvSpPr/>
          <p:nvPr/>
        </p:nvSpPr>
        <p:spPr>
          <a:xfrm rot="7800000">
            <a:off x="3804285" y="2668270"/>
            <a:ext cx="6712585" cy="7355840"/>
          </a:xfrm>
          <a:custGeom>
            <a:avLst/>
            <a:gdLst>
              <a:gd name="connsiteX0" fmla="*/ 0 w 10571"/>
              <a:gd name="connsiteY0" fmla="*/ 1758 h 11584"/>
              <a:gd name="connsiteX1" fmla="*/ 1758 w 10571"/>
              <a:gd name="connsiteY1" fmla="*/ 0 h 11584"/>
              <a:gd name="connsiteX2" fmla="*/ 8792 w 10571"/>
              <a:gd name="connsiteY2" fmla="*/ 0 h 11584"/>
              <a:gd name="connsiteX3" fmla="*/ 10571 w 10571"/>
              <a:gd name="connsiteY3" fmla="*/ 1819 h 11584"/>
              <a:gd name="connsiteX4" fmla="*/ 10550 w 10571"/>
              <a:gd name="connsiteY4" fmla="*/ 9825 h 11584"/>
              <a:gd name="connsiteX5" fmla="*/ 8792 w 10571"/>
              <a:gd name="connsiteY5" fmla="*/ 11584 h 11584"/>
              <a:gd name="connsiteX6" fmla="*/ 1758 w 10571"/>
              <a:gd name="connsiteY6" fmla="*/ 11584 h 11584"/>
              <a:gd name="connsiteX7" fmla="*/ 0 w 10571"/>
              <a:gd name="connsiteY7" fmla="*/ 9825 h 11584"/>
              <a:gd name="connsiteX8" fmla="*/ 0 w 10571"/>
              <a:gd name="connsiteY8" fmla="*/ 1758 h 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1" h="11584">
                <a:moveTo>
                  <a:pt x="0" y="1758"/>
                </a:moveTo>
                <a:cubicBezTo>
                  <a:pt x="0" y="787"/>
                  <a:pt x="787" y="0"/>
                  <a:pt x="1758" y="0"/>
                </a:cubicBezTo>
                <a:lnTo>
                  <a:pt x="8792" y="0"/>
                </a:lnTo>
                <a:cubicBezTo>
                  <a:pt x="9763" y="0"/>
                  <a:pt x="10571" y="848"/>
                  <a:pt x="10571" y="1819"/>
                </a:cubicBezTo>
                <a:lnTo>
                  <a:pt x="10550" y="9825"/>
                </a:lnTo>
                <a:cubicBezTo>
                  <a:pt x="10550" y="10796"/>
                  <a:pt x="9763" y="11584"/>
                  <a:pt x="8792" y="11584"/>
                </a:cubicBezTo>
                <a:lnTo>
                  <a:pt x="1758" y="11584"/>
                </a:lnTo>
                <a:cubicBezTo>
                  <a:pt x="787" y="11584"/>
                  <a:pt x="0" y="10796"/>
                  <a:pt x="0" y="9825"/>
                </a:cubicBezTo>
                <a:lnTo>
                  <a:pt x="0" y="1758"/>
                </a:lnTo>
                <a:close/>
              </a:path>
            </a:pathLst>
          </a:custGeom>
          <a:solidFill>
            <a:schemeClr val="tx2">
              <a:alpha val="33000"/>
            </a:schemeClr>
          </a:solidFill>
          <a:ln>
            <a:noFill/>
          </a:ln>
          <a:effectLst>
            <a:outerShdw blurRad="889000" dist="38100" dir="5400000" sx="106000" sy="106000" algn="t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152" name="Google Shape;152;p24"/>
          <p:cNvPicPr preferRelativeResize="0">
            <a:picLocks noChangeAspect="1"/>
          </p:cNvPicPr>
          <p:nvPr/>
        </p:nvPicPr>
        <p:blipFill>
          <a:blip r:embed="rId12"/>
          <a:srcRect t="654" r="427"/>
          <a:stretch>
            <a:fillRect/>
          </a:stretch>
        </p:blipFill>
        <p:spPr>
          <a:xfrm>
            <a:off x="-635" y="1816100"/>
            <a:ext cx="6505575" cy="29908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876" h="4710">
                <a:moveTo>
                  <a:pt x="16" y="0"/>
                </a:moveTo>
                <a:lnTo>
                  <a:pt x="9064" y="0"/>
                </a:lnTo>
                <a:cubicBezTo>
                  <a:pt x="9513" y="0"/>
                  <a:pt x="9876" y="364"/>
                  <a:pt x="9876" y="812"/>
                </a:cubicBezTo>
                <a:lnTo>
                  <a:pt x="9876" y="4061"/>
                </a:lnTo>
                <a:cubicBezTo>
                  <a:pt x="9876" y="4313"/>
                  <a:pt x="9761" y="4539"/>
                  <a:pt x="9581" y="4688"/>
                </a:cubicBezTo>
                <a:lnTo>
                  <a:pt x="9552" y="4710"/>
                </a:lnTo>
                <a:lnTo>
                  <a:pt x="0" y="4710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noFill/>
          <a:ln>
            <a:noFill/>
          </a:ln>
          <a:effectLst/>
        </p:spPr>
      </p:pic>
      <p:sp>
        <p:nvSpPr>
          <p:cNvPr id="154" name="Google Shape;154;p24"/>
          <p:cNvSpPr txBox="1"/>
          <p:nvPr/>
        </p:nvSpPr>
        <p:spPr>
          <a:xfrm>
            <a:off x="6505575" y="1579245"/>
            <a:ext cx="2482215" cy="3227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/>
              <a:buNone/>
            </a:pPr>
            <a:r>
              <a:rPr lang="en-US" altLang="ru-RU" sz="1200" b="1">
                <a:solidFill>
                  <a:schemeClr val="dk2"/>
                </a:solidFill>
              </a:rPr>
              <a:t>MCDM criteria</a:t>
            </a:r>
            <a:endParaRPr lang="en-US" altLang="ru-RU"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/>
              <a:buNone/>
            </a:pPr>
            <a:r>
              <a:rPr lang="en-US" altLang="ru-RU" sz="1200" b="1">
                <a:solidFill>
                  <a:schemeClr val="dk2"/>
                </a:solidFill>
              </a:rPr>
              <a:t>E</a:t>
            </a:r>
            <a:r>
              <a:rPr lang="en-US" altLang="ru-RU" sz="1200">
                <a:solidFill>
                  <a:schemeClr val="dk2"/>
                </a:solidFill>
              </a:rPr>
              <a:t> </a:t>
            </a:r>
            <a:r>
              <a:rPr lang="en-US" altLang="ru-RU" sz="1200" b="1">
                <a:solidFill>
                  <a:schemeClr val="dk2"/>
                </a:solidFill>
              </a:rPr>
              <a:t>—</a:t>
            </a:r>
            <a:r>
              <a:rPr lang="en-US" altLang="ru-RU" sz="1200">
                <a:solidFill>
                  <a:schemeClr val="dk2"/>
                </a:solidFill>
              </a:rPr>
              <a:t> </a:t>
            </a:r>
            <a:r>
              <a:rPr lang="en-US" altLang="ru-RU" sz="1200" b="1">
                <a:solidFill>
                  <a:schemeClr val="dk2"/>
                </a:solidFill>
              </a:rPr>
              <a:t>Ecological value:</a:t>
            </a:r>
            <a:r>
              <a:rPr lang="en-US" altLang="ru-RU" sz="1200">
                <a:solidFill>
                  <a:schemeClr val="dk2"/>
                </a:solidFill>
              </a:rPr>
              <a:t> assessment of biodiversity and vegetation condition (NDVI).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/>
              <a:buNone/>
            </a:pPr>
            <a:r>
              <a:rPr lang="en-US" altLang="ru-RU" sz="1200" b="1">
                <a:solidFill>
                  <a:schemeClr val="dk2"/>
                </a:solidFill>
              </a:rPr>
              <a:t>D</a:t>
            </a:r>
            <a:r>
              <a:rPr lang="en-US" altLang="ru-RU" sz="1200">
                <a:solidFill>
                  <a:schemeClr val="dk2"/>
                </a:solidFill>
              </a:rPr>
              <a:t> </a:t>
            </a:r>
            <a:r>
              <a:rPr lang="en-US" altLang="ru-RU" sz="1200" b="1">
                <a:solidFill>
                  <a:schemeClr val="dk2"/>
                </a:solidFill>
              </a:rPr>
              <a:t>—</a:t>
            </a:r>
            <a:r>
              <a:rPr lang="en-US" altLang="ru-RU" sz="1200">
                <a:solidFill>
                  <a:schemeClr val="dk2"/>
                </a:solidFill>
              </a:rPr>
              <a:t> </a:t>
            </a:r>
            <a:r>
              <a:rPr lang="en-US" altLang="ru-RU" sz="1200" b="1">
                <a:solidFill>
                  <a:schemeClr val="dk2"/>
                </a:solidFill>
              </a:rPr>
              <a:t>Degree of damage:</a:t>
            </a:r>
            <a:r>
              <a:rPr lang="en-US" altLang="ru-RU" sz="1200">
                <a:solidFill>
                  <a:schemeClr val="dk2"/>
                </a:solidFill>
              </a:rPr>
              <a:t> changes in water surface and ecosystem degradation (NDWI, NDVI).</a:t>
            </a:r>
            <a:br>
              <a:rPr lang="en-US" altLang="ru-RU" sz="1200">
                <a:solidFill>
                  <a:schemeClr val="dk2"/>
                </a:solidFill>
              </a:rPr>
            </a:br>
            <a:endParaRPr lang="en-US" altLang="ru-RU"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/>
              <a:buNone/>
            </a:pPr>
            <a:r>
              <a:rPr lang="en-US" altLang="ru-RU" sz="1200" b="1">
                <a:solidFill>
                  <a:schemeClr val="dk2"/>
                </a:solidFill>
              </a:rPr>
              <a:t>S — Social significance:</a:t>
            </a:r>
            <a:r>
              <a:rPr lang="en-US" altLang="ru-RU" sz="1200">
                <a:solidFill>
                  <a:schemeClr val="dk2"/>
                </a:solidFill>
              </a:rPr>
              <a:t> impact on the community, proximity to settlements and farmland.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/>
              <a:buNone/>
            </a:pPr>
            <a:r>
              <a:rPr lang="en-US" altLang="ru-RU" sz="1200" b="1">
                <a:solidFill>
                  <a:schemeClr val="dk2"/>
                </a:solidFill>
              </a:rPr>
              <a:t>T — Technical feasibility:</a:t>
            </a:r>
            <a:r>
              <a:rPr lang="en-US" altLang="ru-RU" sz="1200">
                <a:solidFill>
                  <a:schemeClr val="dk2"/>
                </a:solidFill>
              </a:rPr>
              <a:t> terrain, road network, possibility of performing work (DEM).</a:t>
            </a:r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-635" y="445135"/>
            <a:ext cx="9144635" cy="965835"/>
          </a:xfrm>
          <a:prstGeom prst="rect">
            <a:avLst/>
          </a:prstGeom>
          <a:solidFill>
            <a:schemeClr val="tx2">
              <a:alpha val="91000"/>
            </a:schemeClr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ea typeface="Oswald Medium"/>
                <a:cs typeface="Segoe UI Black" panose="020B0A02040204020203" charset="0"/>
                <a:sym typeface="Oswald Medium"/>
              </a:rPr>
              <a:t>Priority areas for intervention — ranked using the MCDM method</a:t>
            </a:r>
          </a:p>
        </p:txBody>
      </p:sp>
      <p:pic>
        <p:nvPicPr>
          <p:cNvPr id="139" name="Google Shape;139;p23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rcRect l="9328" r="10869" b="3"/>
          <a:stretch>
            <a:fillRect/>
          </a:stretch>
        </p:blipFill>
        <p:spPr>
          <a:xfrm>
            <a:off x="864235" y="6534698"/>
            <a:ext cx="1885315" cy="349258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69" h="5500">
                <a:moveTo>
                  <a:pt x="2" y="0"/>
                </a:moveTo>
                <a:lnTo>
                  <a:pt x="2967" y="0"/>
                </a:lnTo>
                <a:lnTo>
                  <a:pt x="2968" y="24"/>
                </a:lnTo>
                <a:cubicBezTo>
                  <a:pt x="2969" y="32"/>
                  <a:pt x="2969" y="40"/>
                  <a:pt x="2969" y="49"/>
                </a:cubicBezTo>
                <a:lnTo>
                  <a:pt x="2969" y="5005"/>
                </a:lnTo>
                <a:cubicBezTo>
                  <a:pt x="2969" y="5279"/>
                  <a:pt x="2747" y="5500"/>
                  <a:pt x="2474" y="5500"/>
                </a:cubicBezTo>
                <a:lnTo>
                  <a:pt x="495" y="5500"/>
                </a:lnTo>
                <a:cubicBezTo>
                  <a:pt x="222" y="5500"/>
                  <a:pt x="0" y="5279"/>
                  <a:pt x="0" y="5005"/>
                </a:cubicBezTo>
                <a:lnTo>
                  <a:pt x="0" y="49"/>
                </a:lnTo>
                <a:cubicBezTo>
                  <a:pt x="0" y="40"/>
                  <a:pt x="0" y="32"/>
                  <a:pt x="1" y="24"/>
                </a:cubicBezTo>
                <a:lnTo>
                  <a:pt x="2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44" name="Google Shape;144;p23"/>
          <p:cNvPicPr preferRelativeResize="0">
            <a:picLocks noChangeAspect="1"/>
          </p:cNvPicPr>
          <p:nvPr/>
        </p:nvPicPr>
        <p:blipFill>
          <a:blip r:embed="rId14"/>
          <a:srcRect l="193" t="189" r="193" b="189"/>
          <a:stretch>
            <a:fillRect/>
          </a:stretch>
        </p:blipFill>
        <p:spPr>
          <a:xfrm>
            <a:off x="5067525" y="-4671380"/>
            <a:ext cx="739140" cy="23437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64" h="3691">
                <a:moveTo>
                  <a:pt x="194" y="0"/>
                </a:moveTo>
                <a:lnTo>
                  <a:pt x="970" y="0"/>
                </a:lnTo>
                <a:cubicBezTo>
                  <a:pt x="1077" y="0"/>
                  <a:pt x="1164" y="87"/>
                  <a:pt x="1164" y="194"/>
                </a:cubicBezTo>
                <a:lnTo>
                  <a:pt x="1164" y="3497"/>
                </a:lnTo>
                <a:cubicBezTo>
                  <a:pt x="1164" y="3604"/>
                  <a:pt x="1077" y="3691"/>
                  <a:pt x="970" y="3691"/>
                </a:cubicBezTo>
                <a:lnTo>
                  <a:pt x="194" y="3691"/>
                </a:lnTo>
                <a:cubicBezTo>
                  <a:pt x="87" y="3691"/>
                  <a:pt x="0" y="3604"/>
                  <a:pt x="0" y="3497"/>
                </a:cubicBezTo>
                <a:lnTo>
                  <a:pt x="0" y="194"/>
                </a:lnTo>
                <a:cubicBezTo>
                  <a:pt x="0" y="87"/>
                  <a:pt x="87" y="0"/>
                  <a:pt x="19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45" name="Google Shape;145;p23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rcRect l="10107" r="10090"/>
          <a:stretch>
            <a:fillRect/>
          </a:stretch>
        </p:blipFill>
        <p:spPr>
          <a:xfrm>
            <a:off x="2942590" y="-5170245"/>
            <a:ext cx="1885315" cy="34926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69" h="5500">
                <a:moveTo>
                  <a:pt x="466" y="0"/>
                </a:moveTo>
                <a:lnTo>
                  <a:pt x="2503" y="0"/>
                </a:lnTo>
                <a:lnTo>
                  <a:pt x="2525" y="2"/>
                </a:lnTo>
                <a:cubicBezTo>
                  <a:pt x="2774" y="27"/>
                  <a:pt x="2969" y="238"/>
                  <a:pt x="2969" y="494"/>
                </a:cubicBezTo>
                <a:lnTo>
                  <a:pt x="2969" y="5450"/>
                </a:lnTo>
                <a:cubicBezTo>
                  <a:pt x="2969" y="5459"/>
                  <a:pt x="2969" y="5467"/>
                  <a:pt x="2968" y="5476"/>
                </a:cubicBezTo>
                <a:lnTo>
                  <a:pt x="2966" y="5500"/>
                </a:lnTo>
                <a:lnTo>
                  <a:pt x="3" y="5500"/>
                </a:lnTo>
                <a:lnTo>
                  <a:pt x="1" y="5476"/>
                </a:lnTo>
                <a:cubicBezTo>
                  <a:pt x="0" y="5467"/>
                  <a:pt x="0" y="5459"/>
                  <a:pt x="0" y="5450"/>
                </a:cubicBezTo>
                <a:lnTo>
                  <a:pt x="0" y="494"/>
                </a:lnTo>
                <a:cubicBezTo>
                  <a:pt x="0" y="238"/>
                  <a:pt x="195" y="27"/>
                  <a:pt x="444" y="2"/>
                </a:cubicBezTo>
                <a:lnTo>
                  <a:pt x="466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3" name="Google Shape;133;p22"/>
          <p:cNvSpPr txBox="1"/>
          <p:nvPr>
            <p:custDataLst>
              <p:tags r:id="rId3"/>
            </p:custDataLst>
          </p:nvPr>
        </p:nvSpPr>
        <p:spPr>
          <a:xfrm>
            <a:off x="863600" y="10160000"/>
            <a:ext cx="1885950" cy="347345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2"/>
                </a:solidFill>
              </a:rPr>
              <a:t>Травень 2021 року</a:t>
            </a:r>
            <a:endParaRPr sz="1200" b="1" i="1">
              <a:solidFill>
                <a:schemeClr val="dk2"/>
              </a:solidFill>
            </a:endParaRPr>
          </a:p>
        </p:txBody>
      </p:sp>
      <p:sp>
        <p:nvSpPr>
          <p:cNvPr id="134" name="Google Shape;134;p22"/>
          <p:cNvSpPr txBox="1"/>
          <p:nvPr>
            <p:custDataLst>
              <p:tags r:id="rId4"/>
            </p:custDataLst>
          </p:nvPr>
        </p:nvSpPr>
        <p:spPr>
          <a:xfrm>
            <a:off x="2942590" y="-5657850"/>
            <a:ext cx="1885950" cy="347345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2"/>
                </a:solidFill>
              </a:rPr>
              <a:t>Листопад 2025 року</a:t>
            </a:r>
            <a:endParaRPr sz="1200" b="1" i="1">
              <a:solidFill>
                <a:schemeClr val="dk2"/>
              </a:solidFill>
            </a:endParaRPr>
          </a:p>
        </p:txBody>
      </p:sp>
      <p:sp>
        <p:nvSpPr>
          <p:cNvPr id="18" name="Блок-схема: завершение 17"/>
          <p:cNvSpPr/>
          <p:nvPr>
            <p:custDataLst>
              <p:tags r:id="rId5"/>
            </p:custDataLst>
          </p:nvPr>
        </p:nvSpPr>
        <p:spPr>
          <a:xfrm rot="16200000">
            <a:off x="-1151890" y="8168005"/>
            <a:ext cx="5737225" cy="2411730"/>
          </a:xfrm>
          <a:prstGeom prst="flowChartTerminator">
            <a:avLst/>
          </a:prstGeom>
          <a:solidFill>
            <a:srgbClr val="D0DFE5"/>
          </a:solidFill>
          <a:ln>
            <a:solidFill>
              <a:srgbClr val="4E99B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511175" y="7910195"/>
            <a:ext cx="241109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Короткострокові</a:t>
            </a:r>
            <a:r>
              <a:rPr lang="en-US" altLang="ru-RU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заходи</a:t>
            </a:r>
            <a:r>
              <a:rPr lang="en-US" altLang="ru-RU" b="1">
                <a:latin typeface="Arial" panose="020B0604020202020204" pitchFamily="34" charset="0"/>
                <a:cs typeface="Arial" panose="020B0604020202020204" pitchFamily="34" charset="0"/>
              </a:rPr>
              <a:t> (1–3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роки</a:t>
            </a:r>
            <a:r>
              <a:rPr lang="en-US" altLang="ru-RU" b="1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Очищення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сміття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мулу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ремонт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дамби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Розчищення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русел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приток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відновлення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водообміну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Створення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прибережних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захисних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смуг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зариблення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водойми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Изображение 24" descr="free-icon-recycle-7026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59205" y="6875780"/>
            <a:ext cx="914400" cy="914400"/>
          </a:xfrm>
          <a:prstGeom prst="rect">
            <a:avLst/>
          </a:prstGeom>
        </p:spPr>
      </p:pic>
      <p:sp>
        <p:nvSpPr>
          <p:cNvPr id="19" name="Блок-схема: завершение 18"/>
          <p:cNvSpPr/>
          <p:nvPr>
            <p:custDataLst>
              <p:tags r:id="rId6"/>
            </p:custDataLst>
          </p:nvPr>
        </p:nvSpPr>
        <p:spPr>
          <a:xfrm rot="16200000">
            <a:off x="1642110" y="-4882515"/>
            <a:ext cx="5737225" cy="2411730"/>
          </a:xfrm>
          <a:prstGeom prst="flowChartTerminator">
            <a:avLst/>
          </a:prstGeom>
          <a:solidFill>
            <a:srgbClr val="D0DFE5"/>
          </a:solidFill>
          <a:ln>
            <a:solidFill>
              <a:srgbClr val="4E99B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3305175" y="-4142740"/>
            <a:ext cx="2411730" cy="2315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Довгострокові</a:t>
            </a:r>
            <a:r>
              <a:rPr lang="en-US" altLang="ru-RU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заходи</a:t>
            </a:r>
            <a:r>
              <a:rPr lang="en-US" altLang="ru-RU" b="1">
                <a:latin typeface="Arial" panose="020B0604020202020204" pitchFamily="34" charset="0"/>
                <a:cs typeface="Arial" panose="020B0604020202020204" pitchFamily="34" charset="0"/>
              </a:rPr>
              <a:t> (3–10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років</a:t>
            </a:r>
            <a:r>
              <a:rPr lang="en-US" altLang="ru-RU" b="1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algn="ctr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Екосистемне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відновлення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насадження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вологолюбних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рослин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буферні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зони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Модернізація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гідротехнічних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споруд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Регулярний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моніторинг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якості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води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стану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екосистеми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" name="Изображение 25" descr="free-icon-planting-322895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41140" y="-1737995"/>
            <a:ext cx="939800" cy="859790"/>
          </a:xfrm>
          <a:prstGeom prst="rect">
            <a:avLst/>
          </a:prstGeom>
        </p:spPr>
      </p:pic>
      <p:sp>
        <p:nvSpPr>
          <p:cNvPr id="21" name="Блок-схема: завершение 20"/>
          <p:cNvSpPr/>
          <p:nvPr>
            <p:custDataLst>
              <p:tags r:id="rId7"/>
            </p:custDataLst>
          </p:nvPr>
        </p:nvSpPr>
        <p:spPr>
          <a:xfrm rot="16200000">
            <a:off x="4308475" y="7864475"/>
            <a:ext cx="5737225" cy="2411730"/>
          </a:xfrm>
          <a:prstGeom prst="flowChartTerminator">
            <a:avLst/>
          </a:prstGeom>
          <a:solidFill>
            <a:srgbClr val="D0DFE5"/>
          </a:solidFill>
          <a:ln>
            <a:solidFill>
              <a:srgbClr val="4E99B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3" name="Текстовое поле 22"/>
          <p:cNvSpPr txBox="1"/>
          <p:nvPr/>
        </p:nvSpPr>
        <p:spPr>
          <a:xfrm>
            <a:off x="5971540" y="8037195"/>
            <a:ext cx="241173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Соціальний</a:t>
            </a:r>
            <a:r>
              <a:rPr lang="en-US" altLang="ru-RU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аспект</a:t>
            </a:r>
            <a:r>
              <a:rPr lang="en-US" altLang="ru-RU" b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Залучення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громади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екоакцій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догляду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водоймою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Інформаційна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кампанія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про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важливість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чистоти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та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сталого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використання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7" name="Изображение 26" descr="free-icon-united-153495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25920" y="6513830"/>
            <a:ext cx="1092835" cy="1092835"/>
          </a:xfrm>
          <a:prstGeom prst="rect">
            <a:avLst/>
          </a:prstGeom>
        </p:spPr>
      </p:pic>
      <p:sp>
        <p:nvSpPr>
          <p:cNvPr id="33" name="Google Shape;88;p17"/>
          <p:cNvSpPr txBox="1">
            <a:spLocks noGrp="1"/>
          </p:cNvSpPr>
          <p:nvPr/>
        </p:nvSpPr>
        <p:spPr>
          <a:xfrm>
            <a:off x="11406505" y="445135"/>
            <a:ext cx="9987915" cy="965835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Комплексна Програма Відновлення: Три Стовпи Рекультивації</a:t>
            </a:r>
            <a:endParaRPr lang="en-US" altLang="ru-RU">
              <a:solidFill>
                <a:srgbClr val="5F4113"/>
              </a:solidFill>
              <a:highlight>
                <a:srgbClr val="000000">
                  <a:alpha val="0"/>
                </a:srgbClr>
              </a:highlight>
              <a:latin typeface="Segoe UI Black" panose="020B0A02040204020203" charset="0"/>
              <a:cs typeface="Segoe UI Black" panose="020B0A02040204020203" charset="0"/>
              <a:sym typeface="+mn-ea"/>
            </a:endParaRPr>
          </a:p>
        </p:txBody>
      </p:sp>
      <p:pic>
        <p:nvPicPr>
          <p:cNvPr id="2" name="Изображение 1" descr="translated_tabl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21285" y="1807845"/>
            <a:ext cx="6626860" cy="2999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-121285" y="0"/>
            <a:ext cx="9265285" cy="5394325"/>
          </a:xfrm>
          <a:prstGeom prst="rect">
            <a:avLst/>
          </a:prstGeom>
          <a:gradFill>
            <a:gsLst>
              <a:gs pos="50000">
                <a:srgbClr val="4FB995">
                  <a:alpha val="30000"/>
                </a:srgbClr>
              </a:gs>
              <a:gs pos="0">
                <a:schemeClr val="bg1"/>
              </a:gs>
              <a:gs pos="100000">
                <a:srgbClr val="3A988A">
                  <a:alpha val="7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13" name="Рисунок 0" descr="travianske-vodoshovyshche.jpg"/>
          <p:cNvPicPr>
            <a:picLocks noChangeAspect="1"/>
          </p:cNvPicPr>
          <p:nvPr/>
        </p:nvPicPr>
        <p:blipFill>
          <a:blip r:embed="rId6">
            <a:alphaModFix amt="80000"/>
          </a:blip>
          <a:srcRect t="52181" r="54547"/>
          <a:stretch>
            <a:fillRect/>
          </a:stretch>
        </p:blipFill>
        <p:spPr>
          <a:xfrm>
            <a:off x="0" y="2943225"/>
            <a:ext cx="4156075" cy="24511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03" h="3860">
                <a:moveTo>
                  <a:pt x="279" y="0"/>
                </a:moveTo>
                <a:cubicBezTo>
                  <a:pt x="673" y="3"/>
                  <a:pt x="1068" y="139"/>
                  <a:pt x="1393" y="412"/>
                </a:cubicBezTo>
                <a:lnTo>
                  <a:pt x="5503" y="3860"/>
                </a:lnTo>
                <a:lnTo>
                  <a:pt x="0" y="3860"/>
                </a:lnTo>
                <a:lnTo>
                  <a:pt x="0" y="20"/>
                </a:lnTo>
                <a:lnTo>
                  <a:pt x="26" y="16"/>
                </a:lnTo>
                <a:cubicBezTo>
                  <a:pt x="110" y="5"/>
                  <a:pt x="194" y="-1"/>
                  <a:pt x="279" y="0"/>
                </a:cubicBezTo>
                <a:close/>
              </a:path>
            </a:pathLst>
          </a:custGeom>
        </p:spPr>
      </p:pic>
      <p:pic>
        <p:nvPicPr>
          <p:cNvPr id="14" name="Рисунок 0" descr="travianske-vodoshovyshche.jpg"/>
          <p:cNvPicPr>
            <a:picLocks noChangeAspect="1"/>
          </p:cNvPicPr>
          <p:nvPr/>
        </p:nvPicPr>
        <p:blipFill>
          <a:blip r:embed="rId6">
            <a:alphaModFix amt="60000"/>
          </a:blip>
          <a:srcRect b="5675"/>
          <a:stretch>
            <a:fillRect/>
          </a:stretch>
        </p:blipFill>
        <p:spPr>
          <a:xfrm>
            <a:off x="0" y="0"/>
            <a:ext cx="9144000" cy="48348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107" h="7614">
                <a:moveTo>
                  <a:pt x="0" y="0"/>
                </a:moveTo>
                <a:lnTo>
                  <a:pt x="12107" y="0"/>
                </a:lnTo>
                <a:lnTo>
                  <a:pt x="12107" y="1957"/>
                </a:lnTo>
                <a:lnTo>
                  <a:pt x="7744" y="7118"/>
                </a:lnTo>
                <a:cubicBezTo>
                  <a:pt x="7120" y="7861"/>
                  <a:pt x="5770" y="7757"/>
                  <a:pt x="4729" y="6884"/>
                </a:cubicBezTo>
                <a:lnTo>
                  <a:pt x="0" y="291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8" name="Блок-схема: завершение 17"/>
          <p:cNvSpPr/>
          <p:nvPr>
            <p:custDataLst>
              <p:tags r:id="rId1"/>
            </p:custDataLst>
          </p:nvPr>
        </p:nvSpPr>
        <p:spPr>
          <a:xfrm rot="16200000">
            <a:off x="-1151255" y="3201035"/>
            <a:ext cx="5737225" cy="2411730"/>
          </a:xfrm>
          <a:prstGeom prst="flowChartTerminator">
            <a:avLst/>
          </a:prstGeom>
          <a:solidFill>
            <a:srgbClr val="D0DFE5"/>
          </a:solidFill>
          <a:ln>
            <a:solidFill>
              <a:srgbClr val="4E99B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9" name="Блок-схема: завершение 18"/>
          <p:cNvSpPr/>
          <p:nvPr>
            <p:custDataLst>
              <p:tags r:id="rId2"/>
            </p:custDataLst>
          </p:nvPr>
        </p:nvSpPr>
        <p:spPr>
          <a:xfrm rot="16200000">
            <a:off x="1642110" y="481965"/>
            <a:ext cx="5737225" cy="2411730"/>
          </a:xfrm>
          <a:prstGeom prst="flowChartTerminator">
            <a:avLst/>
          </a:prstGeom>
          <a:solidFill>
            <a:srgbClr val="D0DFE5"/>
          </a:solidFill>
          <a:ln>
            <a:solidFill>
              <a:srgbClr val="4E99B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8" name="Google Shape;88;p17"/>
          <p:cNvSpPr txBox="1">
            <a:spLocks noGrp="1"/>
          </p:cNvSpPr>
          <p:nvPr/>
        </p:nvSpPr>
        <p:spPr>
          <a:xfrm>
            <a:off x="0" y="166370"/>
            <a:ext cx="9987915" cy="965835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Comprehensive Recovery Program: Three Pillars of Reclamation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11810" y="2943225"/>
            <a:ext cx="241109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b="1">
                <a:latin typeface="Arial" panose="020B0604020202020204" pitchFamily="34" charset="0"/>
                <a:cs typeface="Arial" panose="020B0604020202020204" pitchFamily="34" charset="0"/>
              </a:rPr>
              <a:t>Short-term measures (1–3 years):</a:t>
            </a:r>
            <a:endParaRPr lang="en-US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Cleaning up debris and silt, repairing the dam. Clearing tributary channels, restoring water exchange. Creating coastal protection strips, stocking the reservoir with fish.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305175" y="1221740"/>
            <a:ext cx="2411730" cy="2315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ru-RU" b="1">
                <a:latin typeface="Arial" panose="020B0604020202020204" pitchFamily="34" charset="0"/>
                <a:cs typeface="Arial" panose="020B0604020202020204" pitchFamily="34" charset="0"/>
              </a:rPr>
              <a:t>Long-term measures (3–10 years):</a:t>
            </a:r>
          </a:p>
          <a:p>
            <a:pPr algn="ctr"/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Ecosystem restoration: planting moisture-loving plants, buffer zones. Modernization of hydraulic structures. Regular monitoring of water quality and ecosystem status.</a:t>
            </a:r>
          </a:p>
        </p:txBody>
      </p:sp>
      <p:sp>
        <p:nvSpPr>
          <p:cNvPr id="20" name="Блок-схема: завершение 19"/>
          <p:cNvSpPr/>
          <p:nvPr>
            <p:custDataLst>
              <p:tags r:id="rId3"/>
            </p:custDataLst>
          </p:nvPr>
        </p:nvSpPr>
        <p:spPr>
          <a:xfrm rot="16200000">
            <a:off x="4308475" y="3201035"/>
            <a:ext cx="5737225" cy="2411730"/>
          </a:xfrm>
          <a:prstGeom prst="flowChartTerminator">
            <a:avLst/>
          </a:prstGeom>
          <a:solidFill>
            <a:srgbClr val="D0DFE5"/>
          </a:solidFill>
          <a:ln>
            <a:solidFill>
              <a:srgbClr val="4E99B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5971540" y="3373755"/>
            <a:ext cx="241173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b="1">
                <a:latin typeface="Arial" panose="020B0604020202020204" pitchFamily="34" charset="0"/>
                <a:cs typeface="Arial" panose="020B0604020202020204" pitchFamily="34" charset="0"/>
              </a:rPr>
              <a:t>Social aspect:</a:t>
            </a:r>
          </a:p>
          <a:p>
            <a:pPr algn="ctr"/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Involvement of the community in eco-actions and care for the reservoir. Information campaign on the importance of cleanliness and sustainable use.</a:t>
            </a:r>
          </a:p>
        </p:txBody>
      </p:sp>
      <p:pic>
        <p:nvPicPr>
          <p:cNvPr id="23" name="Изображение 22" descr="free-icon-recycle-7026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840" y="1908810"/>
            <a:ext cx="914400" cy="914400"/>
          </a:xfrm>
          <a:prstGeom prst="rect">
            <a:avLst/>
          </a:prstGeom>
        </p:spPr>
      </p:pic>
      <p:pic>
        <p:nvPicPr>
          <p:cNvPr id="25" name="Изображение 24" descr="free-icon-planting-32289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1140" y="3626485"/>
            <a:ext cx="939800" cy="859790"/>
          </a:xfrm>
          <a:prstGeom prst="rect">
            <a:avLst/>
          </a:prstGeom>
        </p:spPr>
      </p:pic>
      <p:pic>
        <p:nvPicPr>
          <p:cNvPr id="26" name="Изображение 25" descr="free-icon-united-15349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5920" y="1850390"/>
            <a:ext cx="1092835" cy="1092835"/>
          </a:xfrm>
          <a:prstGeom prst="rect">
            <a:avLst/>
          </a:prstGeom>
        </p:spPr>
      </p:pic>
      <p:pic>
        <p:nvPicPr>
          <p:cNvPr id="27" name="Рисунок 22"/>
          <p:cNvPicPr>
            <a:picLocks noChangeAspect="1"/>
          </p:cNvPicPr>
          <p:nvPr/>
        </p:nvPicPr>
        <p:blipFill>
          <a:blip r:embed="rId1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523" y="-1180466"/>
            <a:ext cx="9530009" cy="5028397"/>
          </a:xfrm>
          <a:prstGeom prst="rect">
            <a:avLst/>
          </a:prstGeom>
        </p:spPr>
      </p:pic>
      <p:pic>
        <p:nvPicPr>
          <p:cNvPr id="29" name="Рисунок 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6" t="44302" r="41293" b="19354"/>
          <a:stretch>
            <a:fillRect/>
          </a:stretch>
        </p:blipFill>
        <p:spPr>
          <a:xfrm>
            <a:off x="-5073234" y="2943393"/>
            <a:ext cx="2163248" cy="2834022"/>
          </a:xfrm>
          <a:prstGeom prst="rect">
            <a:avLst/>
          </a:prstGeom>
        </p:spPr>
      </p:pic>
      <p:pic>
        <p:nvPicPr>
          <p:cNvPr id="30" name="Рисунок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01" r="78409" b="20430"/>
          <a:stretch>
            <a:fillRect/>
          </a:stretch>
        </p:blipFill>
        <p:spPr>
          <a:xfrm>
            <a:off x="-8274318" y="3626584"/>
            <a:ext cx="2060096" cy="2799821"/>
          </a:xfrm>
          <a:prstGeom prst="rect">
            <a:avLst/>
          </a:prstGeom>
        </p:spPr>
      </p:pic>
      <p:pic>
        <p:nvPicPr>
          <p:cNvPr id="31" name="Рисунок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0" t="32904" r="17316" b="36774"/>
          <a:stretch>
            <a:fillRect/>
          </a:stretch>
        </p:blipFill>
        <p:spPr>
          <a:xfrm>
            <a:off x="-2909989" y="2113410"/>
            <a:ext cx="1559490" cy="2443202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-6156325" y="1321435"/>
            <a:ext cx="2632075" cy="2009140"/>
          </a:xfrm>
          <a:prstGeom prst="roundRect">
            <a:avLst/>
          </a:prstGeom>
          <a:solidFill>
            <a:srgbClr val="D2E3E0">
              <a:alpha val="80000"/>
            </a:srgbClr>
          </a:solidFill>
          <a:ln>
            <a:solidFill>
              <a:srgbClr val="4CB7A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-8952230" y="1663700"/>
            <a:ext cx="2632075" cy="2009140"/>
          </a:xfrm>
          <a:prstGeom prst="roundRect">
            <a:avLst/>
          </a:prstGeom>
          <a:solidFill>
            <a:srgbClr val="D8E9DD">
              <a:alpha val="80000"/>
            </a:srgbClr>
          </a:solidFill>
          <a:ln>
            <a:solidFill>
              <a:srgbClr val="49AA6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4" name="Прямоугольник 33"/>
          <p:cNvSpPr/>
          <p:nvPr/>
        </p:nvSpPr>
        <p:spPr>
          <a:xfrm>
            <a:off x="-6045024" y="1393945"/>
            <a:ext cx="2409794" cy="1671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Етап 2 (6-18 міс): Рекультивація.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Розробка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детальних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планів</a:t>
            </a:r>
            <a:r>
              <a:rPr lang="uk-UA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Початок відновлювальних робіт.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Побудова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системи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моніторингу</a:t>
            </a:r>
            <a:r>
              <a:rPr lang="uk-UA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-8864730" y="1856600"/>
            <a:ext cx="2479939" cy="1473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Етап 1 (0-6 міс): Оцінка.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Збір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даних</a:t>
            </a:r>
            <a:r>
              <a:rPr lang="uk-UA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Аналіз та складання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Польове обстеження.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Пілотні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заходи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рекультивації</a:t>
            </a:r>
            <a:r>
              <a:rPr lang="uk-UA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-3359785" y="1236345"/>
            <a:ext cx="2562225" cy="1940560"/>
          </a:xfrm>
          <a:prstGeom prst="roundRect">
            <a:avLst/>
          </a:prstGeom>
          <a:solidFill>
            <a:srgbClr val="D0DFE5">
              <a:alpha val="80000"/>
            </a:srgbClr>
          </a:solidFill>
          <a:ln>
            <a:solidFill>
              <a:srgbClr val="4E99B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7" name="Прямоугольник 36"/>
          <p:cNvSpPr/>
          <p:nvPr/>
        </p:nvSpPr>
        <p:spPr>
          <a:xfrm>
            <a:off x="-3203575" y="1083945"/>
            <a:ext cx="2146935" cy="18046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Етап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(</a:t>
            </a:r>
            <a:r>
              <a:rPr lang="uk-UA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ru-RU" sz="12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uk-UA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12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онтрол</a:t>
            </a:r>
            <a:r>
              <a:rPr lang="uk-UA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ь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2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масштабування</a:t>
            </a:r>
            <a:r>
              <a:rPr lang="uk-UA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Повне відновлення та стабілізація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Поширення на «жовті» зони.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Інтеграція проекту.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Google Shape;88;p17"/>
          <p:cNvSpPr txBox="1">
            <a:spLocks noGrp="1"/>
          </p:cNvSpPr>
          <p:nvPr/>
        </p:nvSpPr>
        <p:spPr>
          <a:xfrm>
            <a:off x="-11083290" y="143510"/>
            <a:ext cx="9144635" cy="781685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rmAutofit fontScale="7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Модель Реалізації: Від Зони Ризику до Зони Розвитку (Roadmap)</a:t>
            </a:r>
            <a:endParaRPr lang="en-US" altLang="ru-RU">
              <a:solidFill>
                <a:srgbClr val="041223"/>
              </a:solidFill>
              <a:highlight>
                <a:srgbClr val="000000">
                  <a:alpha val="0"/>
                </a:srgbClr>
              </a:highlight>
              <a:latin typeface="Segoe UI Black" panose="020B0A02040204020203" charset="0"/>
              <a:cs typeface="Segoe UI Black" panose="020B0A02040204020203" charset="0"/>
              <a:sym typeface="+mn-ea"/>
            </a:endParaRPr>
          </a:p>
        </p:txBody>
      </p:sp>
      <p:pic>
        <p:nvPicPr>
          <p:cNvPr id="152" name="Google Shape;152;p24"/>
          <p:cNvPicPr preferRelativeResize="0">
            <a:picLocks noChangeAspect="1"/>
          </p:cNvPicPr>
          <p:nvPr/>
        </p:nvPicPr>
        <p:blipFill>
          <a:blip r:embed="rId14"/>
          <a:srcRect t="654" r="427"/>
          <a:stretch>
            <a:fillRect/>
          </a:stretch>
        </p:blipFill>
        <p:spPr>
          <a:xfrm>
            <a:off x="10960735" y="1816100"/>
            <a:ext cx="6505575" cy="29908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876" h="4710">
                <a:moveTo>
                  <a:pt x="16" y="0"/>
                </a:moveTo>
                <a:lnTo>
                  <a:pt x="9064" y="0"/>
                </a:lnTo>
                <a:cubicBezTo>
                  <a:pt x="9513" y="0"/>
                  <a:pt x="9876" y="364"/>
                  <a:pt x="9876" y="812"/>
                </a:cubicBezTo>
                <a:lnTo>
                  <a:pt x="9876" y="4061"/>
                </a:lnTo>
                <a:cubicBezTo>
                  <a:pt x="9876" y="4313"/>
                  <a:pt x="9761" y="4539"/>
                  <a:pt x="9581" y="4688"/>
                </a:cubicBezTo>
                <a:lnTo>
                  <a:pt x="9552" y="4710"/>
                </a:lnTo>
                <a:lnTo>
                  <a:pt x="0" y="4710"/>
                </a:lnTo>
                <a:lnTo>
                  <a:pt x="0" y="0"/>
                </a:lnTo>
                <a:lnTo>
                  <a:pt x="16" y="0"/>
                </a:lnTo>
                <a:close/>
              </a:path>
            </a:pathLst>
          </a:custGeom>
          <a:noFill/>
          <a:ln>
            <a:noFill/>
          </a:ln>
          <a:effectLst/>
        </p:spPr>
      </p:pic>
      <p:pic>
        <p:nvPicPr>
          <p:cNvPr id="2" name="Изображение 1" descr="translated_tabl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31220" y="1816100"/>
            <a:ext cx="6626860" cy="2999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4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-121285" y="0"/>
            <a:ext cx="9265285" cy="5394325"/>
          </a:xfrm>
          <a:prstGeom prst="rect">
            <a:avLst/>
          </a:prstGeom>
          <a:gradFill>
            <a:gsLst>
              <a:gs pos="50000">
                <a:srgbClr val="4FB995">
                  <a:alpha val="30000"/>
                </a:srgbClr>
              </a:gs>
              <a:gs pos="0">
                <a:schemeClr val="bg1"/>
              </a:gs>
              <a:gs pos="100000">
                <a:srgbClr val="3A988A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02" y="461644"/>
            <a:ext cx="9530009" cy="50283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27" b="48817"/>
          <a:stretch>
            <a:fillRect/>
          </a:stretch>
        </p:blipFill>
        <p:spPr>
          <a:xfrm>
            <a:off x="1683553" y="-6225116"/>
            <a:ext cx="3148338" cy="34551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5" t="4086" r="28991" b="45807"/>
          <a:stretch>
            <a:fillRect/>
          </a:stretch>
        </p:blipFill>
        <p:spPr>
          <a:xfrm>
            <a:off x="4552711" y="-6198688"/>
            <a:ext cx="3026113" cy="3481499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3127375" y="1033145"/>
            <a:ext cx="2632075" cy="2009140"/>
          </a:xfrm>
          <a:prstGeom prst="roundRect">
            <a:avLst/>
          </a:prstGeom>
          <a:solidFill>
            <a:srgbClr val="D2E3E0">
              <a:alpha val="80000"/>
            </a:srgbClr>
          </a:solidFill>
          <a:ln>
            <a:solidFill>
              <a:srgbClr val="4CB7A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1470" y="1375410"/>
            <a:ext cx="2632075" cy="2009140"/>
          </a:xfrm>
          <a:prstGeom prst="roundRect">
            <a:avLst/>
          </a:prstGeom>
          <a:solidFill>
            <a:srgbClr val="D8E9DD">
              <a:alpha val="80000"/>
            </a:srgbClr>
          </a:solidFill>
          <a:ln>
            <a:solidFill>
              <a:srgbClr val="49AA6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3238676" y="1105655"/>
            <a:ext cx="2409794" cy="1473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altLang="ru-RU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Stage 2 (6-18 months): Reclamation.</a:t>
            </a:r>
            <a:endParaRPr lang="en-US" alt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alt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alt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Development of detailed plans.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alt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Start of restoration work.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alt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Construction of a monitoring system.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6" t="44302" r="41293" b="19354"/>
          <a:stretch>
            <a:fillRect/>
          </a:stretch>
        </p:blipFill>
        <p:spPr>
          <a:xfrm>
            <a:off x="3260506" y="2101383"/>
            <a:ext cx="2163248" cy="28340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01" r="78409" b="20430"/>
          <a:stretch>
            <a:fillRect/>
          </a:stretch>
        </p:blipFill>
        <p:spPr>
          <a:xfrm>
            <a:off x="794117" y="2690594"/>
            <a:ext cx="2060096" cy="279982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18970" y="1568310"/>
            <a:ext cx="2479939" cy="1473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altLang="ru-RU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Stage 1 (0-6 months): Assessment.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altLang="ru-RU" sz="1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alt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Data collection.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alt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Analysis and mapping.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alt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Field survey.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alt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Pilot remediation measures.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4" t="1436" b="54909"/>
          <a:stretch>
            <a:fillRect/>
          </a:stretch>
        </p:blipFill>
        <p:spPr>
          <a:xfrm>
            <a:off x="7425268" y="-6225116"/>
            <a:ext cx="2722857" cy="2998672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5923280" y="836295"/>
            <a:ext cx="2562225" cy="1940560"/>
          </a:xfrm>
          <a:prstGeom prst="roundRect">
            <a:avLst/>
          </a:prstGeom>
          <a:solidFill>
            <a:srgbClr val="D0DFE5">
              <a:alpha val="80000"/>
            </a:srgbClr>
          </a:solidFill>
          <a:ln>
            <a:solidFill>
              <a:srgbClr val="4E99B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130925" y="885825"/>
            <a:ext cx="2146935" cy="18046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altLang="ru-RU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Stage 3 (24+ months): Control and scaling.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alt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alt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Full recovery and stabilization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alt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Expansion to “yellow” zones.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altLang="ru-RU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Project integration.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0" t="32904" r="17316" b="36774"/>
          <a:stretch>
            <a:fillRect/>
          </a:stretch>
        </p:blipFill>
        <p:spPr>
          <a:xfrm>
            <a:off x="6344501" y="1961645"/>
            <a:ext cx="1559490" cy="2443202"/>
          </a:xfrm>
          <a:prstGeom prst="rect">
            <a:avLst/>
          </a:prstGeom>
        </p:spPr>
      </p:pic>
      <p:sp>
        <p:nvSpPr>
          <p:cNvPr id="88" name="Google Shape;88;p17"/>
          <p:cNvSpPr txBox="1">
            <a:spLocks noGrp="1"/>
          </p:cNvSpPr>
          <p:nvPr/>
        </p:nvSpPr>
        <p:spPr>
          <a:xfrm>
            <a:off x="0" y="166370"/>
            <a:ext cx="9144635" cy="781685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rmAutofit fontScale="6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Implementation Model: From Risk Zone to Development Zone (Roadmap)</a:t>
            </a:r>
          </a:p>
        </p:txBody>
      </p:sp>
      <p:sp>
        <p:nvSpPr>
          <p:cNvPr id="18" name="Google Shape;88;p17"/>
          <p:cNvSpPr txBox="1">
            <a:spLocks noGrp="1"/>
          </p:cNvSpPr>
          <p:nvPr/>
        </p:nvSpPr>
        <p:spPr>
          <a:xfrm>
            <a:off x="10147935" y="166370"/>
            <a:ext cx="9144635" cy="781685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altLang="en-US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Висновки: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56000"/>
          </a:blip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 rot="1380000">
            <a:off x="1599565" y="2322195"/>
            <a:ext cx="5822950" cy="5803265"/>
          </a:xfrm>
          <a:prstGeom prst="round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 rot="1560000">
            <a:off x="1877060" y="-3310255"/>
            <a:ext cx="6600825" cy="5137150"/>
          </a:xfrm>
          <a:prstGeom prst="round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4" name="Скругленный прямоугольник 13"/>
          <p:cNvSpPr/>
          <p:nvPr/>
        </p:nvSpPr>
        <p:spPr>
          <a:xfrm rot="1440000">
            <a:off x="-2205355" y="85090"/>
            <a:ext cx="4156710" cy="5483860"/>
          </a:xfrm>
          <a:prstGeom prst="round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-121285" y="0"/>
            <a:ext cx="9265285" cy="5394325"/>
          </a:xfrm>
          <a:prstGeom prst="rect">
            <a:avLst/>
          </a:prstGeom>
          <a:gradFill>
            <a:gsLst>
              <a:gs pos="50000">
                <a:srgbClr val="4FB995">
                  <a:alpha val="30000"/>
                </a:srgbClr>
              </a:gs>
              <a:gs pos="0">
                <a:schemeClr val="bg1"/>
              </a:gs>
              <a:gs pos="100000">
                <a:srgbClr val="3A988A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82" name="Google Shape;182;p29"/>
          <p:cNvSpPr txBox="1">
            <a:spLocks noGrp="1"/>
          </p:cNvSpPr>
          <p:nvPr>
            <p:ph type="body" idx="1"/>
          </p:nvPr>
        </p:nvSpPr>
        <p:spPr>
          <a:xfrm>
            <a:off x="-635" y="911225"/>
            <a:ext cx="8895253" cy="357187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buNone/>
            </a:pPr>
            <a:r>
              <a:rPr lang="en-US" alt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Key findings:</a:t>
            </a:r>
          </a:p>
          <a:p>
            <a:pPr marL="0" lvl="0" indent="0" algn="l" rtl="0">
              <a:lnSpc>
                <a:spcPct val="115000"/>
              </a:lnSpc>
              <a:buNone/>
            </a:pPr>
            <a:r>
              <a:rPr lang="en-US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A comparison of Sentinel-1 and Sentinel-2 satellite data (2021–2025) was performed to determine the level of degradation of the </a:t>
            </a:r>
            <a:r>
              <a:rPr lang="en-US" alt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Travyansky</a:t>
            </a:r>
            <a:r>
              <a:rPr lang="en-US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Reservoir.</a:t>
            </a:r>
          </a:p>
          <a:p>
            <a:pPr marL="0" lvl="0" indent="0" algn="l" rtl="0">
              <a:lnSpc>
                <a:spcPct val="115000"/>
              </a:lnSpc>
              <a:buNone/>
            </a:pPr>
            <a:r>
              <a:rPr lang="en-US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A GIS model for assessing NDWI and NDVI changes was developed, which automatically classifies damaged areas with an accuracy of about 90%.</a:t>
            </a:r>
          </a:p>
          <a:p>
            <a:pPr marL="0" lvl="0" indent="0" algn="l" rtl="0">
              <a:lnSpc>
                <a:spcPct val="115000"/>
              </a:lnSpc>
              <a:buNone/>
            </a:pPr>
            <a:r>
              <a:rPr lang="en-US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GIS technologies reduced the time for initial environmental assessment from several weeks to several hours, reducing the need for field surveys in hazardous areas.</a:t>
            </a:r>
          </a:p>
          <a:p>
            <a:pPr marL="0" lvl="0" indent="0" algn="l" rtl="0">
              <a:lnSpc>
                <a:spcPct val="115000"/>
              </a:lnSpc>
              <a:buNone/>
            </a:pPr>
            <a:endParaRPr lang="en-US" alt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buNone/>
            </a:pPr>
            <a:r>
              <a:rPr lang="en-US" alt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Project impact:</a:t>
            </a:r>
          </a:p>
          <a:p>
            <a:pPr marL="0" lvl="0" indent="0" algn="l" rtl="0">
              <a:lnSpc>
                <a:spcPct val="115000"/>
              </a:lnSpc>
              <a:buNone/>
            </a:pPr>
            <a:r>
              <a:rPr lang="en-US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Environmental: Approximately </a:t>
            </a:r>
            <a:r>
              <a:rPr lang="ru-UA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118</a:t>
            </a:r>
            <a:r>
              <a:rPr lang="en-US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hectares of water area and coastal areas have been restored. Soil erosion has been reduced by 20–25%.</a:t>
            </a:r>
          </a:p>
          <a:p>
            <a:pPr marL="0" lvl="0" indent="0" algn="l" rtl="0">
              <a:lnSpc>
                <a:spcPct val="115000"/>
              </a:lnSpc>
              <a:buNone/>
            </a:pPr>
            <a:r>
              <a:rPr lang="en-US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Social: The community has been involved in eco-initiatives, and up to 30 jobs have been created in the field of </a:t>
            </a:r>
            <a:r>
              <a:rPr lang="en-US" alt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recultivation</a:t>
            </a:r>
            <a:r>
              <a:rPr lang="en-US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and monitoring. Digital literacy of the population has been improved through training in GIS tools.</a:t>
            </a:r>
          </a:p>
          <a:p>
            <a:pPr marL="0" lvl="0" indent="0" algn="l" rtl="0">
              <a:lnSpc>
                <a:spcPct val="115000"/>
              </a:lnSpc>
              <a:buNone/>
            </a:pPr>
            <a:r>
              <a:rPr lang="en-US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Economic: Yields of adjacent lands have been increased by 15% thanks to soil moisture stabilization and irrigation systems.</a:t>
            </a:r>
          </a:p>
          <a:p>
            <a:pPr marL="0" lvl="0" indent="0" algn="l" rtl="0">
              <a:lnSpc>
                <a:spcPct val="115000"/>
              </a:lnSpc>
              <a:buNone/>
            </a:pPr>
            <a:endParaRPr lang="en-US" alt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buNone/>
            </a:pPr>
            <a:r>
              <a:rPr lang="en-US" alt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Next steps:</a:t>
            </a:r>
          </a:p>
          <a:p>
            <a:pPr marL="0" lvl="0" indent="0" algn="l" rtl="0">
              <a:lnSpc>
                <a:spcPct val="115000"/>
              </a:lnSpc>
              <a:buNone/>
            </a:pPr>
            <a:r>
              <a:rPr lang="en-US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Validation: launch of a pilot project together with the Lipetsk united territorial community.</a:t>
            </a:r>
          </a:p>
          <a:p>
            <a:pPr marL="0" lvl="0" indent="0" algn="l" rtl="0">
              <a:lnSpc>
                <a:spcPct val="115000"/>
              </a:lnSpc>
              <a:buNone/>
            </a:pPr>
            <a:r>
              <a:rPr lang="en-US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Scaling: Adaptation of the model for other affected regions — Sumy and Mykolaiv Oblasts.</a:t>
            </a:r>
          </a:p>
          <a:p>
            <a:pPr marL="0" lvl="0" indent="0" algn="l" rtl="0">
              <a:lnSpc>
                <a:spcPct val="115000"/>
              </a:lnSpc>
              <a:buNone/>
            </a:pPr>
            <a:r>
              <a:rPr lang="en-US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Partnerships: Expansion of cooperation for access to updated satellite data and development of the GIS monitoring ecosystem.</a:t>
            </a:r>
          </a:p>
        </p:txBody>
      </p:sp>
      <p:sp>
        <p:nvSpPr>
          <p:cNvPr id="58" name="Google Shape;58;p13"/>
          <p:cNvSpPr txBox="1">
            <a:spLocks noGrp="1"/>
          </p:cNvSpPr>
          <p:nvPr/>
        </p:nvSpPr>
        <p:spPr>
          <a:xfrm>
            <a:off x="102235" y="4341495"/>
            <a:ext cx="8689975" cy="89281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altLang="ru-RU" sz="1400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Semibold" panose="020B0702040204020203" charset="0"/>
                <a:cs typeface="Segoe UI Semibold" panose="020B0702040204020203" charset="0"/>
              </a:rPr>
              <a:t>The EcoUnity project proves that modern technologies are not only a tool for analysis, but also a path to the revival of nature, the development of communities, and the formation of a sustainable future for Ukraine.</a:t>
            </a:r>
          </a:p>
        </p:txBody>
      </p:sp>
      <p:sp>
        <p:nvSpPr>
          <p:cNvPr id="4" name="Google Shape;88;p17"/>
          <p:cNvSpPr txBox="1">
            <a:spLocks noGrp="1"/>
          </p:cNvSpPr>
          <p:nvPr/>
        </p:nvSpPr>
        <p:spPr>
          <a:xfrm>
            <a:off x="-11106150" y="445135"/>
            <a:ext cx="9987915" cy="688975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Використана</a:t>
            </a:r>
            <a:r>
              <a:rPr lang="en-US" altLang="ru-RU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 </a:t>
            </a:r>
            <a:r>
              <a:rPr lang="en-US" altLang="en-US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література</a:t>
            </a:r>
            <a:r>
              <a:rPr lang="en-US" altLang="ru-RU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 </a:t>
            </a:r>
            <a:r>
              <a:rPr lang="en-US" altLang="en-US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у</a:t>
            </a:r>
            <a:r>
              <a:rPr lang="en-US" altLang="ru-RU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 </a:t>
            </a:r>
            <a:r>
              <a:rPr lang="en-US" altLang="en-US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проєкті</a:t>
            </a:r>
            <a:r>
              <a:rPr lang="uk-UA" altLang="en-US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:</a:t>
            </a:r>
          </a:p>
        </p:txBody>
      </p:sp>
      <p:sp>
        <p:nvSpPr>
          <p:cNvPr id="5" name="Google Shape;88;p17"/>
          <p:cNvSpPr txBox="1">
            <a:spLocks noGrp="1"/>
          </p:cNvSpPr>
          <p:nvPr/>
        </p:nvSpPr>
        <p:spPr>
          <a:xfrm>
            <a:off x="0" y="236220"/>
            <a:ext cx="9144635" cy="574040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rmAutofit fontScale="8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Conclusions: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56000"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4387215" y="210820"/>
            <a:ext cx="5648325" cy="180721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-UA" altLang="ru-RU" sz="5400">
                <a:noFill/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</a:rPr>
              <a:t>Дякуємо за увагу</a:t>
            </a:r>
          </a:p>
        </p:txBody>
      </p:sp>
      <p:pic>
        <p:nvPicPr>
          <p:cNvPr id="19" name="Изображение 18" descr="ChatGPT Image 11 нояб. 2025 г., 22_49_34"/>
          <p:cNvPicPr>
            <a:picLocks noChangeAspect="1"/>
          </p:cNvPicPr>
          <p:nvPr/>
        </p:nvPicPr>
        <p:blipFill>
          <a:blip r:embed="rId4">
            <a:alphaModFix amt="5000"/>
          </a:blip>
          <a:stretch>
            <a:fillRect/>
          </a:stretch>
        </p:blipFill>
        <p:spPr>
          <a:xfrm>
            <a:off x="5372735" y="1469390"/>
            <a:ext cx="3119755" cy="3119755"/>
          </a:xfrm>
          <a:prstGeom prst="rect">
            <a:avLst/>
          </a:prstGeom>
        </p:spPr>
      </p:pic>
      <p:sp>
        <p:nvSpPr>
          <p:cNvPr id="24" name="Полилиния 23"/>
          <p:cNvSpPr/>
          <p:nvPr/>
        </p:nvSpPr>
        <p:spPr>
          <a:xfrm rot="13740000" flipV="1">
            <a:off x="-1363345" y="2416810"/>
            <a:ext cx="6712585" cy="7355840"/>
          </a:xfrm>
          <a:custGeom>
            <a:avLst/>
            <a:gdLst>
              <a:gd name="connsiteX0" fmla="*/ 0 w 10571"/>
              <a:gd name="connsiteY0" fmla="*/ 1758 h 11584"/>
              <a:gd name="connsiteX1" fmla="*/ 1758 w 10571"/>
              <a:gd name="connsiteY1" fmla="*/ 0 h 11584"/>
              <a:gd name="connsiteX2" fmla="*/ 8792 w 10571"/>
              <a:gd name="connsiteY2" fmla="*/ 0 h 11584"/>
              <a:gd name="connsiteX3" fmla="*/ 10571 w 10571"/>
              <a:gd name="connsiteY3" fmla="*/ 1819 h 11584"/>
              <a:gd name="connsiteX4" fmla="*/ 10550 w 10571"/>
              <a:gd name="connsiteY4" fmla="*/ 9825 h 11584"/>
              <a:gd name="connsiteX5" fmla="*/ 8792 w 10571"/>
              <a:gd name="connsiteY5" fmla="*/ 11584 h 11584"/>
              <a:gd name="connsiteX6" fmla="*/ 1758 w 10571"/>
              <a:gd name="connsiteY6" fmla="*/ 11584 h 11584"/>
              <a:gd name="connsiteX7" fmla="*/ 0 w 10571"/>
              <a:gd name="connsiteY7" fmla="*/ 9825 h 11584"/>
              <a:gd name="connsiteX8" fmla="*/ 0 w 10571"/>
              <a:gd name="connsiteY8" fmla="*/ 1758 h 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1" h="11584">
                <a:moveTo>
                  <a:pt x="0" y="1758"/>
                </a:moveTo>
                <a:cubicBezTo>
                  <a:pt x="0" y="787"/>
                  <a:pt x="787" y="0"/>
                  <a:pt x="1758" y="0"/>
                </a:cubicBezTo>
                <a:lnTo>
                  <a:pt x="8792" y="0"/>
                </a:lnTo>
                <a:cubicBezTo>
                  <a:pt x="9763" y="0"/>
                  <a:pt x="10571" y="848"/>
                  <a:pt x="10571" y="1819"/>
                </a:cubicBezTo>
                <a:lnTo>
                  <a:pt x="10550" y="9825"/>
                </a:lnTo>
                <a:cubicBezTo>
                  <a:pt x="10550" y="10796"/>
                  <a:pt x="9763" y="11584"/>
                  <a:pt x="8792" y="11584"/>
                </a:cubicBezTo>
                <a:lnTo>
                  <a:pt x="1758" y="11584"/>
                </a:lnTo>
                <a:cubicBezTo>
                  <a:pt x="787" y="11584"/>
                  <a:pt x="0" y="10796"/>
                  <a:pt x="0" y="9825"/>
                </a:cubicBezTo>
                <a:lnTo>
                  <a:pt x="0" y="1758"/>
                </a:lnTo>
                <a:close/>
              </a:path>
            </a:pathLst>
          </a:custGeom>
          <a:solidFill>
            <a:schemeClr val="tx2">
              <a:alpha val="0"/>
            </a:schemeClr>
          </a:solidFill>
          <a:ln>
            <a:noFill/>
          </a:ln>
          <a:effectLst>
            <a:outerShdw blurRad="889000" dist="38100" dir="5400000" sx="106000" sy="106000" algn="t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" name="Полилиния 2"/>
          <p:cNvSpPr/>
          <p:nvPr/>
        </p:nvSpPr>
        <p:spPr>
          <a:xfrm rot="8280000">
            <a:off x="3568700" y="-3427095"/>
            <a:ext cx="6727825" cy="7250430"/>
          </a:xfrm>
          <a:custGeom>
            <a:avLst/>
            <a:gdLst>
              <a:gd name="connsiteX0" fmla="*/ 0 w 10571"/>
              <a:gd name="connsiteY0" fmla="*/ 1758 h 11584"/>
              <a:gd name="connsiteX1" fmla="*/ 1758 w 10571"/>
              <a:gd name="connsiteY1" fmla="*/ 0 h 11584"/>
              <a:gd name="connsiteX2" fmla="*/ 8792 w 10571"/>
              <a:gd name="connsiteY2" fmla="*/ 0 h 11584"/>
              <a:gd name="connsiteX3" fmla="*/ 10571 w 10571"/>
              <a:gd name="connsiteY3" fmla="*/ 1819 h 11584"/>
              <a:gd name="connsiteX4" fmla="*/ 10550 w 10571"/>
              <a:gd name="connsiteY4" fmla="*/ 9825 h 11584"/>
              <a:gd name="connsiteX5" fmla="*/ 8792 w 10571"/>
              <a:gd name="connsiteY5" fmla="*/ 11584 h 11584"/>
              <a:gd name="connsiteX6" fmla="*/ 1758 w 10571"/>
              <a:gd name="connsiteY6" fmla="*/ 11584 h 11584"/>
              <a:gd name="connsiteX7" fmla="*/ 0 w 10571"/>
              <a:gd name="connsiteY7" fmla="*/ 9825 h 11584"/>
              <a:gd name="connsiteX8" fmla="*/ 0 w 10571"/>
              <a:gd name="connsiteY8" fmla="*/ 1758 h 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1" h="11584">
                <a:moveTo>
                  <a:pt x="0" y="1758"/>
                </a:moveTo>
                <a:cubicBezTo>
                  <a:pt x="0" y="787"/>
                  <a:pt x="787" y="0"/>
                  <a:pt x="1758" y="0"/>
                </a:cubicBezTo>
                <a:lnTo>
                  <a:pt x="8792" y="0"/>
                </a:lnTo>
                <a:cubicBezTo>
                  <a:pt x="9763" y="0"/>
                  <a:pt x="10571" y="848"/>
                  <a:pt x="10571" y="1819"/>
                </a:cubicBezTo>
                <a:lnTo>
                  <a:pt x="10550" y="9825"/>
                </a:lnTo>
                <a:cubicBezTo>
                  <a:pt x="10550" y="10796"/>
                  <a:pt x="9763" y="11584"/>
                  <a:pt x="8792" y="11584"/>
                </a:cubicBezTo>
                <a:lnTo>
                  <a:pt x="1758" y="11584"/>
                </a:lnTo>
                <a:cubicBezTo>
                  <a:pt x="787" y="11584"/>
                  <a:pt x="0" y="10796"/>
                  <a:pt x="0" y="9825"/>
                </a:cubicBezTo>
                <a:lnTo>
                  <a:pt x="0" y="1758"/>
                </a:lnTo>
                <a:close/>
              </a:path>
            </a:pathLst>
          </a:custGeom>
          <a:solidFill>
            <a:schemeClr val="tx2">
              <a:alpha val="86000"/>
            </a:schemeClr>
          </a:solidFill>
          <a:ln>
            <a:noFill/>
          </a:ln>
          <a:effectLst>
            <a:outerShdw blurRad="444500" dist="38100" dir="13500000" sx="103000" sy="103000" algn="b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-121285" y="0"/>
            <a:ext cx="9265285" cy="5394325"/>
          </a:xfrm>
          <a:prstGeom prst="rect">
            <a:avLst/>
          </a:prstGeom>
          <a:gradFill>
            <a:gsLst>
              <a:gs pos="50000">
                <a:srgbClr val="4FB995">
                  <a:alpha val="30000"/>
                </a:srgbClr>
              </a:gs>
              <a:gs pos="0">
                <a:schemeClr val="bg1"/>
              </a:gs>
              <a:gs pos="100000">
                <a:srgbClr val="3A988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>
            <a:alphaModFix amt="5000"/>
            <a:lum bright="100000" contrast="-96000"/>
          </a:blip>
          <a:srcRect l="4499" t="1035"/>
          <a:stretch>
            <a:fillRect/>
          </a:stretch>
        </p:blipFill>
        <p:spPr>
          <a:xfrm flipH="1">
            <a:off x="-2056130" y="1148715"/>
            <a:ext cx="9667240" cy="78346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248" h="10736">
                <a:moveTo>
                  <a:pt x="7171" y="0"/>
                </a:moveTo>
                <a:cubicBezTo>
                  <a:pt x="7598" y="1"/>
                  <a:pt x="8028" y="155"/>
                  <a:pt x="8373" y="466"/>
                </a:cubicBezTo>
                <a:lnTo>
                  <a:pt x="13248" y="4855"/>
                </a:lnTo>
                <a:lnTo>
                  <a:pt x="13248" y="8453"/>
                </a:lnTo>
                <a:lnTo>
                  <a:pt x="11204" y="10736"/>
                </a:lnTo>
                <a:lnTo>
                  <a:pt x="2418" y="10736"/>
                </a:lnTo>
                <a:lnTo>
                  <a:pt x="600" y="9099"/>
                </a:lnTo>
                <a:cubicBezTo>
                  <a:pt x="-136" y="8436"/>
                  <a:pt x="-204" y="7313"/>
                  <a:pt x="447" y="6589"/>
                </a:cubicBezTo>
                <a:lnTo>
                  <a:pt x="5861" y="577"/>
                </a:lnTo>
                <a:cubicBezTo>
                  <a:pt x="6207" y="193"/>
                  <a:pt x="6687" y="-2"/>
                  <a:pt x="7171" y="0"/>
                </a:cubicBezTo>
                <a:close/>
              </a:path>
            </a:pathLst>
          </a:custGeom>
          <a:solidFill>
            <a:schemeClr val="tx2">
              <a:alpha val="71000"/>
            </a:schemeClr>
          </a:solidFill>
        </p:spPr>
      </p:pic>
      <p:sp>
        <p:nvSpPr>
          <p:cNvPr id="88" name="Google Shape;88;p17"/>
          <p:cNvSpPr txBox="1">
            <a:spLocks noGrp="1"/>
          </p:cNvSpPr>
          <p:nvPr/>
        </p:nvSpPr>
        <p:spPr>
          <a:xfrm>
            <a:off x="0" y="166370"/>
            <a:ext cx="9987915" cy="688975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References used in the project: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241935" y="1016635"/>
            <a:ext cx="8659495" cy="4025265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1100" b="1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Implementation Model: From Risk Zone to Development Zone (Roadmap):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1 -</a:t>
            </a: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  <a:hlinkClick r:id="rId6" action="ppaction://hlinkfile"/>
              </a:rPr>
              <a:t>https://mykolaivska.land.gov.ua/</a:t>
            </a:r>
            <a:r>
              <a:rPr lang="en-US" altLang="en-US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  <a:hlinkClick r:id="rId6" action="ppaction://hlinkfile"/>
              </a:rPr>
              <a:t>рекультивація</a:t>
            </a: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  <a:hlinkClick r:id="rId6" action="ppaction://hlinkfile"/>
              </a:rPr>
              <a:t>-</a:t>
            </a:r>
            <a:r>
              <a:rPr lang="en-US" altLang="en-US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  <a:hlinkClick r:id="rId6" action="ppaction://hlinkfile"/>
              </a:rPr>
              <a:t>порушених</a:t>
            </a: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  <a:hlinkClick r:id="rId6" action="ppaction://hlinkfile"/>
              </a:rPr>
              <a:t>-</a:t>
            </a:r>
            <a:r>
              <a:rPr lang="en-US" altLang="en-US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  <a:hlinkClick r:id="rId6" action="ppaction://hlinkfile"/>
              </a:rPr>
              <a:t>земель</a:t>
            </a: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  <a:hlinkClick r:id="rId6" action="ppaction://hlinkfile"/>
              </a:rPr>
              <a:t>/</a:t>
            </a: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 - State Geocadastre Administration Website.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2 -</a:t>
            </a: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  <a:hlinkClick r:id="rId7" action="ppaction://hlinkfile"/>
              </a:rPr>
              <a:t>https://uk.wikipedia.org/wiki/ - Wikipedia.</a:t>
            </a:r>
            <a:endParaRPr lang="en-US" altLang="ru-RU" sz="1100" b="0" i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3 -</a:t>
            </a: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  <a:hlinkClick r:id="rId8" action="ppaction://hlinkfile"/>
              </a:rPr>
              <a:t>https://insgeo.com.ua/rekultivacia-rodovysch/</a:t>
            </a: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- Institute of Geology.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4 -</a:t>
            </a: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  <a:hlinkClick r:id="rId9" action="ppaction://hlinkfile"/>
              </a:rPr>
              <a:t>https://19january2017snapshot.epa.gov/sites/production/files/2015-04/documents/a_citizens_guide_to_phytoremediation.pdf</a:t>
            </a: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 - A Citizen's Guide to Phytoremediation.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ru-RU" sz="1100" b="0" i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1100" b="1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Methodology: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1 - </a:t>
            </a: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  <a:hlinkClick r:id="rId10" action="ppaction://hlinkfile"/>
              </a:rPr>
              <a:t>https://uk.wikipedia.org/wiki/</a:t>
            </a: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 - Wikipedia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2 - </a:t>
            </a: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  <a:hlinkClick r:id="rId11" action="ppaction://hlinkfile"/>
              </a:rPr>
              <a:t>https://www.mao.kiev.ua/biblio/jscans/knit/2014-20/knit-2014-20-5-04-tomchenko.pdf</a:t>
            </a: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 - Use of remote sensing and ground-based observations for a comprehensive assessment of the ecosystem services of the Kyiv Reservoir based on the hierarchy analysis method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3 - </a:t>
            </a: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  <a:hlinkClick r:id="rId12" action="ppaction://hlinkfile"/>
              </a:rPr>
              <a:t>https://www.mdpi.com/2072-4292/16/11/1984</a:t>
            </a: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 - MDPI - Remote Sensing, 2024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4 -</a:t>
            </a: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  <a:hlinkClick r:id="rId13" action="ppaction://hlinkfile"/>
              </a:rPr>
              <a:t> https://eprints.zu.edu.ua/41262/1/6.pdf</a:t>
            </a: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 - Eprints Zhytomyr State University, 2023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5 - </a:t>
            </a: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  <a:hlinkClick r:id="rId14" action="ppaction://hlinkfile"/>
              </a:rPr>
              <a:t>https://iwaponline.com/jwcc/article/13/2/557/85451/Enhanced-index-for-water-body-delineation-and-area</a:t>
            </a:r>
            <a:r>
              <a:rPr lang="en-US" altLang="ru-RU" sz="11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 - IWA - Publishing, 2023</a:t>
            </a:r>
          </a:p>
        </p:txBody>
      </p:sp>
      <p:sp>
        <p:nvSpPr>
          <p:cNvPr id="5" name="Полилиния 4"/>
          <p:cNvSpPr/>
          <p:nvPr/>
        </p:nvSpPr>
        <p:spPr>
          <a:xfrm rot="13320000" flipV="1">
            <a:off x="7720330" y="4604385"/>
            <a:ext cx="6712585" cy="7355840"/>
          </a:xfrm>
          <a:custGeom>
            <a:avLst/>
            <a:gdLst>
              <a:gd name="connsiteX0" fmla="*/ 0 w 10571"/>
              <a:gd name="connsiteY0" fmla="*/ 1758 h 11584"/>
              <a:gd name="connsiteX1" fmla="*/ 1758 w 10571"/>
              <a:gd name="connsiteY1" fmla="*/ 0 h 11584"/>
              <a:gd name="connsiteX2" fmla="*/ 8792 w 10571"/>
              <a:gd name="connsiteY2" fmla="*/ 0 h 11584"/>
              <a:gd name="connsiteX3" fmla="*/ 10571 w 10571"/>
              <a:gd name="connsiteY3" fmla="*/ 1819 h 11584"/>
              <a:gd name="connsiteX4" fmla="*/ 10550 w 10571"/>
              <a:gd name="connsiteY4" fmla="*/ 9825 h 11584"/>
              <a:gd name="connsiteX5" fmla="*/ 8792 w 10571"/>
              <a:gd name="connsiteY5" fmla="*/ 11584 h 11584"/>
              <a:gd name="connsiteX6" fmla="*/ 1758 w 10571"/>
              <a:gd name="connsiteY6" fmla="*/ 11584 h 11584"/>
              <a:gd name="connsiteX7" fmla="*/ 0 w 10571"/>
              <a:gd name="connsiteY7" fmla="*/ 9825 h 11584"/>
              <a:gd name="connsiteX8" fmla="*/ 0 w 10571"/>
              <a:gd name="connsiteY8" fmla="*/ 1758 h 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1" h="11584">
                <a:moveTo>
                  <a:pt x="0" y="1758"/>
                </a:moveTo>
                <a:cubicBezTo>
                  <a:pt x="0" y="787"/>
                  <a:pt x="787" y="0"/>
                  <a:pt x="1758" y="0"/>
                </a:cubicBezTo>
                <a:lnTo>
                  <a:pt x="8792" y="0"/>
                </a:lnTo>
                <a:cubicBezTo>
                  <a:pt x="9763" y="0"/>
                  <a:pt x="10571" y="848"/>
                  <a:pt x="10571" y="1819"/>
                </a:cubicBezTo>
                <a:lnTo>
                  <a:pt x="10550" y="9825"/>
                </a:lnTo>
                <a:cubicBezTo>
                  <a:pt x="10550" y="10796"/>
                  <a:pt x="9763" y="11584"/>
                  <a:pt x="8792" y="11584"/>
                </a:cubicBezTo>
                <a:lnTo>
                  <a:pt x="1758" y="11584"/>
                </a:lnTo>
                <a:cubicBezTo>
                  <a:pt x="787" y="11584"/>
                  <a:pt x="0" y="10796"/>
                  <a:pt x="0" y="9825"/>
                </a:cubicBezTo>
                <a:lnTo>
                  <a:pt x="0" y="1758"/>
                </a:lnTo>
                <a:close/>
              </a:path>
            </a:pathLst>
          </a:custGeom>
          <a:solidFill>
            <a:schemeClr val="tx2">
              <a:alpha val="76000"/>
            </a:schemeClr>
          </a:solidFill>
          <a:ln>
            <a:noFill/>
          </a:ln>
          <a:effectLst>
            <a:outerShdw blurRad="889000" dist="38100" dir="5400000" sx="106000" sy="106000" algn="t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-125730" y="-115570"/>
            <a:ext cx="9265285" cy="5394325"/>
          </a:xfrm>
          <a:prstGeom prst="rect">
            <a:avLst/>
          </a:prstGeom>
          <a:gradFill>
            <a:gsLst>
              <a:gs pos="50000">
                <a:srgbClr val="4FB995">
                  <a:alpha val="46000"/>
                </a:srgbClr>
              </a:gs>
              <a:gs pos="0">
                <a:schemeClr val="bg1">
                  <a:alpha val="36000"/>
                </a:schemeClr>
              </a:gs>
              <a:gs pos="100000">
                <a:srgbClr val="3A988A">
                  <a:alpha val="46000"/>
                </a:srgbClr>
              </a:gs>
            </a:gsLst>
            <a:path path="rect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8" name="Полилиния 27"/>
          <p:cNvSpPr/>
          <p:nvPr/>
        </p:nvSpPr>
        <p:spPr>
          <a:xfrm rot="13320000" flipV="1">
            <a:off x="-983796" y="-4030231"/>
            <a:ext cx="9391015" cy="7355840"/>
          </a:xfrm>
          <a:custGeom>
            <a:avLst/>
            <a:gdLst>
              <a:gd name="connsiteX0" fmla="*/ 0 w 10571"/>
              <a:gd name="connsiteY0" fmla="*/ 1758 h 11584"/>
              <a:gd name="connsiteX1" fmla="*/ 1758 w 10571"/>
              <a:gd name="connsiteY1" fmla="*/ 0 h 11584"/>
              <a:gd name="connsiteX2" fmla="*/ 8792 w 10571"/>
              <a:gd name="connsiteY2" fmla="*/ 0 h 11584"/>
              <a:gd name="connsiteX3" fmla="*/ 10571 w 10571"/>
              <a:gd name="connsiteY3" fmla="*/ 1819 h 11584"/>
              <a:gd name="connsiteX4" fmla="*/ 10550 w 10571"/>
              <a:gd name="connsiteY4" fmla="*/ 9825 h 11584"/>
              <a:gd name="connsiteX5" fmla="*/ 8792 w 10571"/>
              <a:gd name="connsiteY5" fmla="*/ 11584 h 11584"/>
              <a:gd name="connsiteX6" fmla="*/ 1758 w 10571"/>
              <a:gd name="connsiteY6" fmla="*/ 11584 h 11584"/>
              <a:gd name="connsiteX7" fmla="*/ 0 w 10571"/>
              <a:gd name="connsiteY7" fmla="*/ 9825 h 11584"/>
              <a:gd name="connsiteX8" fmla="*/ 0 w 10571"/>
              <a:gd name="connsiteY8" fmla="*/ 1758 h 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1" h="11584">
                <a:moveTo>
                  <a:pt x="0" y="1758"/>
                </a:moveTo>
                <a:cubicBezTo>
                  <a:pt x="0" y="787"/>
                  <a:pt x="787" y="0"/>
                  <a:pt x="1758" y="0"/>
                </a:cubicBezTo>
                <a:lnTo>
                  <a:pt x="8792" y="0"/>
                </a:lnTo>
                <a:cubicBezTo>
                  <a:pt x="9763" y="0"/>
                  <a:pt x="10571" y="848"/>
                  <a:pt x="10571" y="1819"/>
                </a:cubicBezTo>
                <a:lnTo>
                  <a:pt x="10550" y="9825"/>
                </a:lnTo>
                <a:cubicBezTo>
                  <a:pt x="10550" y="10796"/>
                  <a:pt x="9763" y="11584"/>
                  <a:pt x="8792" y="11584"/>
                </a:cubicBezTo>
                <a:lnTo>
                  <a:pt x="1758" y="11584"/>
                </a:lnTo>
                <a:cubicBezTo>
                  <a:pt x="787" y="11584"/>
                  <a:pt x="0" y="10796"/>
                  <a:pt x="0" y="9825"/>
                </a:cubicBezTo>
                <a:lnTo>
                  <a:pt x="0" y="1758"/>
                </a:lnTo>
                <a:close/>
              </a:path>
            </a:pathLst>
          </a:custGeom>
          <a:solidFill>
            <a:schemeClr val="tx2">
              <a:alpha val="76000"/>
            </a:schemeClr>
          </a:solidFill>
          <a:ln>
            <a:noFill/>
          </a:ln>
          <a:effectLst>
            <a:outerShdw blurRad="444500" dist="38100" dir="13500000" sx="103000" sy="103000" algn="b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dirty="0"/>
          </a:p>
        </p:txBody>
      </p:sp>
      <p:sp>
        <p:nvSpPr>
          <p:cNvPr id="24" name="Полилиния 23"/>
          <p:cNvSpPr/>
          <p:nvPr/>
        </p:nvSpPr>
        <p:spPr>
          <a:xfrm rot="13320000" flipV="1">
            <a:off x="5403850" y="3324225"/>
            <a:ext cx="6712585" cy="7355840"/>
          </a:xfrm>
          <a:custGeom>
            <a:avLst/>
            <a:gdLst>
              <a:gd name="connsiteX0" fmla="*/ 0 w 10571"/>
              <a:gd name="connsiteY0" fmla="*/ 1758 h 11584"/>
              <a:gd name="connsiteX1" fmla="*/ 1758 w 10571"/>
              <a:gd name="connsiteY1" fmla="*/ 0 h 11584"/>
              <a:gd name="connsiteX2" fmla="*/ 8792 w 10571"/>
              <a:gd name="connsiteY2" fmla="*/ 0 h 11584"/>
              <a:gd name="connsiteX3" fmla="*/ 10571 w 10571"/>
              <a:gd name="connsiteY3" fmla="*/ 1819 h 11584"/>
              <a:gd name="connsiteX4" fmla="*/ 10550 w 10571"/>
              <a:gd name="connsiteY4" fmla="*/ 9825 h 11584"/>
              <a:gd name="connsiteX5" fmla="*/ 8792 w 10571"/>
              <a:gd name="connsiteY5" fmla="*/ 11584 h 11584"/>
              <a:gd name="connsiteX6" fmla="*/ 1758 w 10571"/>
              <a:gd name="connsiteY6" fmla="*/ 11584 h 11584"/>
              <a:gd name="connsiteX7" fmla="*/ 0 w 10571"/>
              <a:gd name="connsiteY7" fmla="*/ 9825 h 11584"/>
              <a:gd name="connsiteX8" fmla="*/ 0 w 10571"/>
              <a:gd name="connsiteY8" fmla="*/ 1758 h 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1" h="11584">
                <a:moveTo>
                  <a:pt x="0" y="1758"/>
                </a:moveTo>
                <a:cubicBezTo>
                  <a:pt x="0" y="787"/>
                  <a:pt x="787" y="0"/>
                  <a:pt x="1758" y="0"/>
                </a:cubicBezTo>
                <a:lnTo>
                  <a:pt x="8792" y="0"/>
                </a:lnTo>
                <a:cubicBezTo>
                  <a:pt x="9763" y="0"/>
                  <a:pt x="10571" y="848"/>
                  <a:pt x="10571" y="1819"/>
                </a:cubicBezTo>
                <a:lnTo>
                  <a:pt x="10550" y="9825"/>
                </a:lnTo>
                <a:cubicBezTo>
                  <a:pt x="10550" y="10796"/>
                  <a:pt x="9763" y="11584"/>
                  <a:pt x="8792" y="11584"/>
                </a:cubicBezTo>
                <a:lnTo>
                  <a:pt x="1758" y="11584"/>
                </a:lnTo>
                <a:cubicBezTo>
                  <a:pt x="787" y="11584"/>
                  <a:pt x="0" y="10796"/>
                  <a:pt x="0" y="9825"/>
                </a:cubicBezTo>
                <a:lnTo>
                  <a:pt x="0" y="1758"/>
                </a:lnTo>
                <a:close/>
              </a:path>
            </a:pathLst>
          </a:custGeom>
          <a:solidFill>
            <a:schemeClr val="tx2">
              <a:alpha val="76000"/>
            </a:schemeClr>
          </a:solidFill>
          <a:ln>
            <a:noFill/>
          </a:ln>
          <a:effectLst>
            <a:outerShdw blurRad="889000" dist="38100" dir="5400000" sx="106000" sy="106000" algn="t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1748155" y="764540"/>
            <a:ext cx="5648325" cy="180721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altLang="ru-RU" sz="5400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</a:rPr>
              <a:t>Thank you for your attention</a:t>
            </a:r>
            <a:r>
              <a:rPr lang="ru-RU" altLang="en-US" sz="5400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</a:rPr>
              <a:t>!</a:t>
            </a:r>
          </a:p>
        </p:txBody>
      </p:sp>
      <p:pic>
        <p:nvPicPr>
          <p:cNvPr id="19" name="Изображение 18" descr="ChatGPT Image 11 нояб. 2025 г., 22_49_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240" y="2023110"/>
            <a:ext cx="2876550" cy="2876550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 rot="7800000" flipH="1" flipV="1">
            <a:off x="-1235710" y="4639945"/>
            <a:ext cx="6712585" cy="7355840"/>
          </a:xfrm>
          <a:custGeom>
            <a:avLst/>
            <a:gdLst>
              <a:gd name="connsiteX0" fmla="*/ 0 w 10571"/>
              <a:gd name="connsiteY0" fmla="*/ 1758 h 11584"/>
              <a:gd name="connsiteX1" fmla="*/ 1758 w 10571"/>
              <a:gd name="connsiteY1" fmla="*/ 0 h 11584"/>
              <a:gd name="connsiteX2" fmla="*/ 8792 w 10571"/>
              <a:gd name="connsiteY2" fmla="*/ 0 h 11584"/>
              <a:gd name="connsiteX3" fmla="*/ 10571 w 10571"/>
              <a:gd name="connsiteY3" fmla="*/ 1819 h 11584"/>
              <a:gd name="connsiteX4" fmla="*/ 10550 w 10571"/>
              <a:gd name="connsiteY4" fmla="*/ 9825 h 11584"/>
              <a:gd name="connsiteX5" fmla="*/ 8792 w 10571"/>
              <a:gd name="connsiteY5" fmla="*/ 11584 h 11584"/>
              <a:gd name="connsiteX6" fmla="*/ 1758 w 10571"/>
              <a:gd name="connsiteY6" fmla="*/ 11584 h 11584"/>
              <a:gd name="connsiteX7" fmla="*/ 0 w 10571"/>
              <a:gd name="connsiteY7" fmla="*/ 9825 h 11584"/>
              <a:gd name="connsiteX8" fmla="*/ 0 w 10571"/>
              <a:gd name="connsiteY8" fmla="*/ 1758 h 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1" h="11584">
                <a:moveTo>
                  <a:pt x="0" y="1758"/>
                </a:moveTo>
                <a:cubicBezTo>
                  <a:pt x="0" y="787"/>
                  <a:pt x="787" y="0"/>
                  <a:pt x="1758" y="0"/>
                </a:cubicBezTo>
                <a:lnTo>
                  <a:pt x="8792" y="0"/>
                </a:lnTo>
                <a:cubicBezTo>
                  <a:pt x="9763" y="0"/>
                  <a:pt x="10571" y="848"/>
                  <a:pt x="10571" y="1819"/>
                </a:cubicBezTo>
                <a:lnTo>
                  <a:pt x="10550" y="9825"/>
                </a:lnTo>
                <a:cubicBezTo>
                  <a:pt x="10550" y="10796"/>
                  <a:pt x="9763" y="11584"/>
                  <a:pt x="8792" y="11584"/>
                </a:cubicBezTo>
                <a:lnTo>
                  <a:pt x="1758" y="11584"/>
                </a:lnTo>
                <a:cubicBezTo>
                  <a:pt x="787" y="11584"/>
                  <a:pt x="0" y="10796"/>
                  <a:pt x="0" y="9825"/>
                </a:cubicBezTo>
                <a:lnTo>
                  <a:pt x="0" y="1758"/>
                </a:lnTo>
                <a:close/>
              </a:path>
            </a:pathLst>
          </a:custGeom>
          <a:solidFill>
            <a:schemeClr val="tx2">
              <a:alpha val="76000"/>
            </a:schemeClr>
          </a:solidFill>
          <a:ln>
            <a:noFill/>
          </a:ln>
          <a:effectLst>
            <a:outerShdw blurRad="889000" dist="38100" dir="5400000" sx="106000" sy="106000" algn="t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 amt="48000"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-125730" y="-115570"/>
            <a:ext cx="9265285" cy="5394325"/>
          </a:xfrm>
          <a:prstGeom prst="rect">
            <a:avLst/>
          </a:prstGeom>
          <a:gradFill>
            <a:gsLst>
              <a:gs pos="50000">
                <a:srgbClr val="4FB995">
                  <a:alpha val="46000"/>
                </a:srgbClr>
              </a:gs>
              <a:gs pos="0">
                <a:schemeClr val="bg1"/>
              </a:gs>
              <a:gs pos="100000">
                <a:srgbClr val="3A988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1" name="Блок-схема: завершение 10"/>
          <p:cNvSpPr/>
          <p:nvPr>
            <p:custDataLst>
              <p:tags r:id="rId1"/>
            </p:custDataLst>
          </p:nvPr>
        </p:nvSpPr>
        <p:spPr>
          <a:xfrm rot="5400000">
            <a:off x="-1794510" y="267970"/>
            <a:ext cx="5657215" cy="1684020"/>
          </a:xfrm>
          <a:prstGeom prst="flowChartTerminator">
            <a:avLst/>
          </a:prstGeom>
          <a:solidFill>
            <a:srgbClr val="7CB683"/>
          </a:solidFill>
          <a:ln>
            <a:solidFill>
              <a:srgbClr val="3C9754"/>
            </a:solidFill>
          </a:ln>
          <a:effectLst>
            <a:outerShdw blurRad="203200" sx="103000" sy="103000" algn="c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2" name="Блок-схема: завершение 11"/>
          <p:cNvSpPr/>
          <p:nvPr>
            <p:custDataLst>
              <p:tags r:id="rId2"/>
            </p:custDataLst>
          </p:nvPr>
        </p:nvSpPr>
        <p:spPr>
          <a:xfrm rot="5400000">
            <a:off x="16510" y="3731260"/>
            <a:ext cx="5657215" cy="1684020"/>
          </a:xfrm>
          <a:prstGeom prst="flowChartTerminator">
            <a:avLst/>
          </a:prstGeom>
          <a:solidFill>
            <a:srgbClr val="7CB683"/>
          </a:solidFill>
          <a:ln>
            <a:solidFill>
              <a:srgbClr val="3C9754"/>
            </a:solidFill>
          </a:ln>
          <a:effectLst>
            <a:outerShdw blurRad="203200" sx="103000" sy="103000" algn="c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8" name="Полилиния 27"/>
          <p:cNvSpPr/>
          <p:nvPr/>
        </p:nvSpPr>
        <p:spPr>
          <a:xfrm rot="2400000">
            <a:off x="4947920" y="-4508500"/>
            <a:ext cx="9391015" cy="7355840"/>
          </a:xfrm>
          <a:custGeom>
            <a:avLst/>
            <a:gdLst>
              <a:gd name="connsiteX0" fmla="*/ 0 w 10571"/>
              <a:gd name="connsiteY0" fmla="*/ 1758 h 11584"/>
              <a:gd name="connsiteX1" fmla="*/ 1758 w 10571"/>
              <a:gd name="connsiteY1" fmla="*/ 0 h 11584"/>
              <a:gd name="connsiteX2" fmla="*/ 8792 w 10571"/>
              <a:gd name="connsiteY2" fmla="*/ 0 h 11584"/>
              <a:gd name="connsiteX3" fmla="*/ 10571 w 10571"/>
              <a:gd name="connsiteY3" fmla="*/ 1819 h 11584"/>
              <a:gd name="connsiteX4" fmla="*/ 10550 w 10571"/>
              <a:gd name="connsiteY4" fmla="*/ 9825 h 11584"/>
              <a:gd name="connsiteX5" fmla="*/ 8792 w 10571"/>
              <a:gd name="connsiteY5" fmla="*/ 11584 h 11584"/>
              <a:gd name="connsiteX6" fmla="*/ 1758 w 10571"/>
              <a:gd name="connsiteY6" fmla="*/ 11584 h 11584"/>
              <a:gd name="connsiteX7" fmla="*/ 0 w 10571"/>
              <a:gd name="connsiteY7" fmla="*/ 9825 h 11584"/>
              <a:gd name="connsiteX8" fmla="*/ 0 w 10571"/>
              <a:gd name="connsiteY8" fmla="*/ 1758 h 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1" h="11584">
                <a:moveTo>
                  <a:pt x="0" y="1758"/>
                </a:moveTo>
                <a:cubicBezTo>
                  <a:pt x="0" y="787"/>
                  <a:pt x="787" y="0"/>
                  <a:pt x="1758" y="0"/>
                </a:cubicBezTo>
                <a:lnTo>
                  <a:pt x="8792" y="0"/>
                </a:lnTo>
                <a:cubicBezTo>
                  <a:pt x="9763" y="0"/>
                  <a:pt x="10571" y="848"/>
                  <a:pt x="10571" y="1819"/>
                </a:cubicBezTo>
                <a:lnTo>
                  <a:pt x="10550" y="9825"/>
                </a:lnTo>
                <a:cubicBezTo>
                  <a:pt x="10550" y="10796"/>
                  <a:pt x="9763" y="11584"/>
                  <a:pt x="8792" y="11584"/>
                </a:cubicBezTo>
                <a:lnTo>
                  <a:pt x="1758" y="11584"/>
                </a:lnTo>
                <a:cubicBezTo>
                  <a:pt x="787" y="11584"/>
                  <a:pt x="0" y="10796"/>
                  <a:pt x="0" y="9825"/>
                </a:cubicBezTo>
                <a:lnTo>
                  <a:pt x="0" y="1758"/>
                </a:lnTo>
                <a:close/>
              </a:path>
            </a:pathLst>
          </a:custGeom>
          <a:solidFill>
            <a:schemeClr val="tx2">
              <a:alpha val="84000"/>
            </a:schemeClr>
          </a:solidFill>
          <a:ln>
            <a:noFill/>
          </a:ln>
          <a:effectLst>
            <a:outerShdw blurRad="6096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4" name="Полилиния 23"/>
          <p:cNvSpPr/>
          <p:nvPr/>
        </p:nvSpPr>
        <p:spPr>
          <a:xfrm rot="7800000">
            <a:off x="3995420" y="3046095"/>
            <a:ext cx="6712585" cy="7355840"/>
          </a:xfrm>
          <a:custGeom>
            <a:avLst/>
            <a:gdLst>
              <a:gd name="connsiteX0" fmla="*/ 0 w 10571"/>
              <a:gd name="connsiteY0" fmla="*/ 1758 h 11584"/>
              <a:gd name="connsiteX1" fmla="*/ 1758 w 10571"/>
              <a:gd name="connsiteY1" fmla="*/ 0 h 11584"/>
              <a:gd name="connsiteX2" fmla="*/ 8792 w 10571"/>
              <a:gd name="connsiteY2" fmla="*/ 0 h 11584"/>
              <a:gd name="connsiteX3" fmla="*/ 10571 w 10571"/>
              <a:gd name="connsiteY3" fmla="*/ 1819 h 11584"/>
              <a:gd name="connsiteX4" fmla="*/ 10550 w 10571"/>
              <a:gd name="connsiteY4" fmla="*/ 9825 h 11584"/>
              <a:gd name="connsiteX5" fmla="*/ 8792 w 10571"/>
              <a:gd name="connsiteY5" fmla="*/ 11584 h 11584"/>
              <a:gd name="connsiteX6" fmla="*/ 1758 w 10571"/>
              <a:gd name="connsiteY6" fmla="*/ 11584 h 11584"/>
              <a:gd name="connsiteX7" fmla="*/ 0 w 10571"/>
              <a:gd name="connsiteY7" fmla="*/ 9825 h 11584"/>
              <a:gd name="connsiteX8" fmla="*/ 0 w 10571"/>
              <a:gd name="connsiteY8" fmla="*/ 1758 h 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1" h="11584">
                <a:moveTo>
                  <a:pt x="0" y="1758"/>
                </a:moveTo>
                <a:cubicBezTo>
                  <a:pt x="0" y="787"/>
                  <a:pt x="787" y="0"/>
                  <a:pt x="1758" y="0"/>
                </a:cubicBezTo>
                <a:lnTo>
                  <a:pt x="8792" y="0"/>
                </a:lnTo>
                <a:cubicBezTo>
                  <a:pt x="9763" y="0"/>
                  <a:pt x="10571" y="848"/>
                  <a:pt x="10571" y="1819"/>
                </a:cubicBezTo>
                <a:lnTo>
                  <a:pt x="10550" y="9825"/>
                </a:lnTo>
                <a:cubicBezTo>
                  <a:pt x="10550" y="10796"/>
                  <a:pt x="9763" y="11584"/>
                  <a:pt x="8792" y="11584"/>
                </a:cubicBezTo>
                <a:lnTo>
                  <a:pt x="1758" y="11584"/>
                </a:lnTo>
                <a:cubicBezTo>
                  <a:pt x="787" y="11584"/>
                  <a:pt x="0" y="10796"/>
                  <a:pt x="0" y="9825"/>
                </a:cubicBezTo>
                <a:lnTo>
                  <a:pt x="0" y="1758"/>
                </a:lnTo>
                <a:close/>
              </a:path>
            </a:pathLst>
          </a:custGeom>
          <a:solidFill>
            <a:schemeClr val="tx2">
              <a:alpha val="78000"/>
            </a:schemeClr>
          </a:solidFill>
          <a:ln>
            <a:noFill/>
          </a:ln>
          <a:effectLst>
            <a:outerShdw blurRad="889000" dist="38100" dir="5400000" sx="106000" sy="106000" algn="t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3" name="Блок-схема: завершение 12"/>
          <p:cNvSpPr/>
          <p:nvPr>
            <p:custDataLst>
              <p:tags r:id="rId3"/>
            </p:custDataLst>
          </p:nvPr>
        </p:nvSpPr>
        <p:spPr>
          <a:xfrm rot="5400000">
            <a:off x="1827530" y="267970"/>
            <a:ext cx="5657215" cy="1684020"/>
          </a:xfrm>
          <a:prstGeom prst="flowChartTerminator">
            <a:avLst/>
          </a:prstGeom>
          <a:solidFill>
            <a:srgbClr val="7CB683"/>
          </a:solidFill>
          <a:ln>
            <a:solidFill>
              <a:srgbClr val="3C9754"/>
            </a:solidFill>
          </a:ln>
          <a:effectLst>
            <a:outerShdw blurRad="203200" sx="103000" sy="103000" algn="c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4" name="Овал 13"/>
          <p:cNvSpPr/>
          <p:nvPr>
            <p:custDataLst>
              <p:tags r:id="rId4"/>
            </p:custDataLst>
          </p:nvPr>
        </p:nvSpPr>
        <p:spPr>
          <a:xfrm>
            <a:off x="289651" y="1998980"/>
            <a:ext cx="1511300" cy="1821180"/>
          </a:xfrm>
          <a:prstGeom prst="ellipse">
            <a:avLst/>
          </a:prstGeom>
          <a:blipFill rotWithShape="1"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6" name="Текстовое поле 15"/>
          <p:cNvSpPr txBox="1"/>
          <p:nvPr>
            <p:custDataLst>
              <p:tags r:id="rId5"/>
            </p:custDataLst>
          </p:nvPr>
        </p:nvSpPr>
        <p:spPr>
          <a:xfrm>
            <a:off x="162288" y="788307"/>
            <a:ext cx="1713865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ru-RU" sz="1200" dirty="0"/>
              <a:t>Daria Lopareva, </a:t>
            </a:r>
            <a:endParaRPr lang="ru-UA" altLang="ru-RU" sz="1200" dirty="0"/>
          </a:p>
          <a:p>
            <a:pPr algn="ctr"/>
            <a:r>
              <a:rPr lang="en-US" altLang="ru-RU" sz="1200" dirty="0"/>
              <a:t>1st year bachelor's student, </a:t>
            </a:r>
            <a:endParaRPr lang="ru-UA" altLang="ru-RU" sz="1200" dirty="0"/>
          </a:p>
          <a:p>
            <a:pPr algn="ctr"/>
            <a:r>
              <a:rPr lang="en-US" altLang="ru-RU" sz="1200" dirty="0"/>
              <a:t>group 103-GZ-D25.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5700395" y="220980"/>
            <a:ext cx="3728720" cy="89281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altLang="ru-RU" sz="4000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</a:rPr>
              <a:t>Our team</a:t>
            </a:r>
          </a:p>
        </p:txBody>
      </p:sp>
      <p:pic>
        <p:nvPicPr>
          <p:cNvPr id="19" name="Изображение 18" descr="ChatGPT Image 11 нояб. 2025 г., 22_49_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53915" y="2079625"/>
            <a:ext cx="3833495" cy="3833495"/>
          </a:xfrm>
          <a:prstGeom prst="rect">
            <a:avLst/>
          </a:prstGeom>
        </p:spPr>
      </p:pic>
      <p:pic>
        <p:nvPicPr>
          <p:cNvPr id="32" name="Рисунок 31" descr="Тарануха Анастасія, 1 курс магістратури, група 216-ГЗ-Д25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rcRect l="2126" t="3848" r="2126" b="3848"/>
          <a:stretch>
            <a:fillRect/>
          </a:stretch>
        </p:blipFill>
        <p:spPr>
          <a:xfrm>
            <a:off x="2090102" y="1879102"/>
            <a:ext cx="1511300" cy="18211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80" h="2868">
                <a:moveTo>
                  <a:pt x="1190" y="0"/>
                </a:moveTo>
                <a:cubicBezTo>
                  <a:pt x="1847" y="0"/>
                  <a:pt x="2380" y="642"/>
                  <a:pt x="2380" y="1434"/>
                </a:cubicBezTo>
                <a:cubicBezTo>
                  <a:pt x="2380" y="2226"/>
                  <a:pt x="1847" y="2868"/>
                  <a:pt x="1190" y="2868"/>
                </a:cubicBezTo>
                <a:cubicBezTo>
                  <a:pt x="533" y="2868"/>
                  <a:pt x="0" y="2226"/>
                  <a:pt x="0" y="1434"/>
                </a:cubicBezTo>
                <a:cubicBezTo>
                  <a:pt x="0" y="642"/>
                  <a:pt x="533" y="0"/>
                  <a:pt x="1190" y="0"/>
                </a:cubicBezTo>
                <a:close/>
              </a:path>
            </a:pathLst>
          </a:custGeom>
        </p:spPr>
      </p:pic>
      <p:pic>
        <p:nvPicPr>
          <p:cNvPr id="33" name="Рисунок 32" descr="Коншин Денис, 4 курс група 103-ГЗ-Д22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l="22287" r="22287"/>
          <a:stretch>
            <a:fillRect/>
          </a:stretch>
        </p:blipFill>
        <p:spPr>
          <a:xfrm>
            <a:off x="3890010" y="1999139"/>
            <a:ext cx="1511300" cy="18167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80" h="2861">
                <a:moveTo>
                  <a:pt x="1107" y="0"/>
                </a:moveTo>
                <a:lnTo>
                  <a:pt x="1273" y="0"/>
                </a:lnTo>
                <a:lnTo>
                  <a:pt x="1282" y="1"/>
                </a:lnTo>
                <a:cubicBezTo>
                  <a:pt x="1896" y="57"/>
                  <a:pt x="2380" y="676"/>
                  <a:pt x="2380" y="1431"/>
                </a:cubicBezTo>
                <a:cubicBezTo>
                  <a:pt x="2380" y="2185"/>
                  <a:pt x="1896" y="2804"/>
                  <a:pt x="1282" y="2860"/>
                </a:cubicBezTo>
                <a:lnTo>
                  <a:pt x="1273" y="2861"/>
                </a:lnTo>
                <a:lnTo>
                  <a:pt x="1107" y="2861"/>
                </a:lnTo>
                <a:lnTo>
                  <a:pt x="1098" y="2860"/>
                </a:lnTo>
                <a:cubicBezTo>
                  <a:pt x="484" y="2804"/>
                  <a:pt x="0" y="2185"/>
                  <a:pt x="0" y="1431"/>
                </a:cubicBezTo>
                <a:cubicBezTo>
                  <a:pt x="0" y="676"/>
                  <a:pt x="484" y="57"/>
                  <a:pt x="1098" y="1"/>
                </a:cubicBezTo>
                <a:lnTo>
                  <a:pt x="1107" y="0"/>
                </a:lnTo>
                <a:close/>
              </a:path>
            </a:pathLst>
          </a:custGeom>
        </p:spPr>
      </p:pic>
      <p:sp>
        <p:nvSpPr>
          <p:cNvPr id="34" name="TextBox 33"/>
          <p:cNvSpPr txBox="1"/>
          <p:nvPr>
            <p:custDataLst>
              <p:tags r:id="rId8"/>
            </p:custDataLst>
          </p:nvPr>
        </p:nvSpPr>
        <p:spPr>
          <a:xfrm>
            <a:off x="3964305" y="788216"/>
            <a:ext cx="143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1200" dirty="0"/>
              <a:t>Denys Konshyn, 4th year, </a:t>
            </a:r>
            <a:endParaRPr lang="ru-UA" altLang="ru-RU" sz="1200" dirty="0"/>
          </a:p>
          <a:p>
            <a:pPr algn="ctr"/>
            <a:r>
              <a:rPr lang="en-US" altLang="ru-RU" sz="1200" dirty="0"/>
              <a:t>group 103-GZ-D22</a:t>
            </a:r>
          </a:p>
        </p:txBody>
      </p:sp>
      <p:sp>
        <p:nvSpPr>
          <p:cNvPr id="35" name="Текстовое поле 15"/>
          <p:cNvSpPr txBox="1"/>
          <p:nvPr>
            <p:custDataLst>
              <p:tags r:id="rId9"/>
            </p:custDataLst>
          </p:nvPr>
        </p:nvSpPr>
        <p:spPr>
          <a:xfrm>
            <a:off x="1973309" y="4250531"/>
            <a:ext cx="1713865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ru-RU" sz="1200" dirty="0"/>
              <a:t>Anastasiia Taranukha, 1st year of master's degree, </a:t>
            </a:r>
            <a:endParaRPr lang="ru-UA" altLang="ru-RU" sz="1200" dirty="0"/>
          </a:p>
          <a:p>
            <a:pPr algn="ctr"/>
            <a:r>
              <a:rPr lang="en-US" altLang="ru-RU" sz="1200" dirty="0"/>
              <a:t>group 216-GZ-D25.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>
            <a:alphaModFix amt="48000"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-125730" y="-115570"/>
            <a:ext cx="9265285" cy="5394325"/>
          </a:xfrm>
          <a:prstGeom prst="rect">
            <a:avLst/>
          </a:prstGeom>
          <a:gradFill>
            <a:gsLst>
              <a:gs pos="40000">
                <a:srgbClr val="4FB995">
                  <a:alpha val="46000"/>
                </a:srgbClr>
              </a:gs>
              <a:gs pos="0">
                <a:schemeClr val="bg1"/>
              </a:gs>
              <a:gs pos="100000">
                <a:srgbClr val="3A988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6" name="Полилиния 5"/>
          <p:cNvSpPr/>
          <p:nvPr/>
        </p:nvSpPr>
        <p:spPr>
          <a:xfrm rot="2400000" flipH="1">
            <a:off x="-6286500" y="-6564630"/>
            <a:ext cx="9391015" cy="7355840"/>
          </a:xfrm>
          <a:custGeom>
            <a:avLst/>
            <a:gdLst>
              <a:gd name="connsiteX0" fmla="*/ 0 w 10571"/>
              <a:gd name="connsiteY0" fmla="*/ 1758 h 11584"/>
              <a:gd name="connsiteX1" fmla="*/ 1758 w 10571"/>
              <a:gd name="connsiteY1" fmla="*/ 0 h 11584"/>
              <a:gd name="connsiteX2" fmla="*/ 8792 w 10571"/>
              <a:gd name="connsiteY2" fmla="*/ 0 h 11584"/>
              <a:gd name="connsiteX3" fmla="*/ 10571 w 10571"/>
              <a:gd name="connsiteY3" fmla="*/ 1819 h 11584"/>
              <a:gd name="connsiteX4" fmla="*/ 10550 w 10571"/>
              <a:gd name="connsiteY4" fmla="*/ 9825 h 11584"/>
              <a:gd name="connsiteX5" fmla="*/ 8792 w 10571"/>
              <a:gd name="connsiteY5" fmla="*/ 11584 h 11584"/>
              <a:gd name="connsiteX6" fmla="*/ 1758 w 10571"/>
              <a:gd name="connsiteY6" fmla="*/ 11584 h 11584"/>
              <a:gd name="connsiteX7" fmla="*/ 0 w 10571"/>
              <a:gd name="connsiteY7" fmla="*/ 9825 h 11584"/>
              <a:gd name="connsiteX8" fmla="*/ 0 w 10571"/>
              <a:gd name="connsiteY8" fmla="*/ 1758 h 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1" h="11584">
                <a:moveTo>
                  <a:pt x="0" y="1758"/>
                </a:moveTo>
                <a:cubicBezTo>
                  <a:pt x="0" y="787"/>
                  <a:pt x="787" y="0"/>
                  <a:pt x="1758" y="0"/>
                </a:cubicBezTo>
                <a:lnTo>
                  <a:pt x="8792" y="0"/>
                </a:lnTo>
                <a:cubicBezTo>
                  <a:pt x="9763" y="0"/>
                  <a:pt x="10571" y="848"/>
                  <a:pt x="10571" y="1819"/>
                </a:cubicBezTo>
                <a:lnTo>
                  <a:pt x="10550" y="9825"/>
                </a:lnTo>
                <a:cubicBezTo>
                  <a:pt x="10550" y="10796"/>
                  <a:pt x="9763" y="11584"/>
                  <a:pt x="8792" y="11584"/>
                </a:cubicBezTo>
                <a:lnTo>
                  <a:pt x="1758" y="11584"/>
                </a:lnTo>
                <a:cubicBezTo>
                  <a:pt x="787" y="11584"/>
                  <a:pt x="0" y="10796"/>
                  <a:pt x="0" y="9825"/>
                </a:cubicBezTo>
                <a:lnTo>
                  <a:pt x="0" y="1758"/>
                </a:lnTo>
                <a:close/>
              </a:path>
            </a:pathLst>
          </a:custGeom>
          <a:solidFill>
            <a:schemeClr val="tx2">
              <a:alpha val="84000"/>
            </a:schemeClr>
          </a:solidFill>
          <a:ln>
            <a:noFill/>
          </a:ln>
          <a:effectLst>
            <a:outerShdw blurRad="6096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dirty="0"/>
          </a:p>
        </p:txBody>
      </p:sp>
      <p:sp>
        <p:nvSpPr>
          <p:cNvPr id="7" name="Полилиния 6"/>
          <p:cNvSpPr/>
          <p:nvPr/>
        </p:nvSpPr>
        <p:spPr>
          <a:xfrm rot="7800000" flipH="1">
            <a:off x="-508635" y="1936750"/>
            <a:ext cx="6712585" cy="7355840"/>
          </a:xfrm>
          <a:custGeom>
            <a:avLst/>
            <a:gdLst>
              <a:gd name="connsiteX0" fmla="*/ 0 w 10571"/>
              <a:gd name="connsiteY0" fmla="*/ 1758 h 11584"/>
              <a:gd name="connsiteX1" fmla="*/ 1758 w 10571"/>
              <a:gd name="connsiteY1" fmla="*/ 0 h 11584"/>
              <a:gd name="connsiteX2" fmla="*/ 8792 w 10571"/>
              <a:gd name="connsiteY2" fmla="*/ 0 h 11584"/>
              <a:gd name="connsiteX3" fmla="*/ 10571 w 10571"/>
              <a:gd name="connsiteY3" fmla="*/ 1819 h 11584"/>
              <a:gd name="connsiteX4" fmla="*/ 10550 w 10571"/>
              <a:gd name="connsiteY4" fmla="*/ 9825 h 11584"/>
              <a:gd name="connsiteX5" fmla="*/ 8792 w 10571"/>
              <a:gd name="connsiteY5" fmla="*/ 11584 h 11584"/>
              <a:gd name="connsiteX6" fmla="*/ 1758 w 10571"/>
              <a:gd name="connsiteY6" fmla="*/ 11584 h 11584"/>
              <a:gd name="connsiteX7" fmla="*/ 0 w 10571"/>
              <a:gd name="connsiteY7" fmla="*/ 9825 h 11584"/>
              <a:gd name="connsiteX8" fmla="*/ 0 w 10571"/>
              <a:gd name="connsiteY8" fmla="*/ 1758 h 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1" h="11584">
                <a:moveTo>
                  <a:pt x="0" y="1758"/>
                </a:moveTo>
                <a:cubicBezTo>
                  <a:pt x="0" y="787"/>
                  <a:pt x="787" y="0"/>
                  <a:pt x="1758" y="0"/>
                </a:cubicBezTo>
                <a:lnTo>
                  <a:pt x="8792" y="0"/>
                </a:lnTo>
                <a:cubicBezTo>
                  <a:pt x="9763" y="0"/>
                  <a:pt x="10571" y="848"/>
                  <a:pt x="10571" y="1819"/>
                </a:cubicBezTo>
                <a:lnTo>
                  <a:pt x="10550" y="9825"/>
                </a:lnTo>
                <a:cubicBezTo>
                  <a:pt x="10550" y="10796"/>
                  <a:pt x="9763" y="11584"/>
                  <a:pt x="8792" y="11584"/>
                </a:cubicBezTo>
                <a:lnTo>
                  <a:pt x="1758" y="11584"/>
                </a:lnTo>
                <a:cubicBezTo>
                  <a:pt x="787" y="11584"/>
                  <a:pt x="0" y="10796"/>
                  <a:pt x="0" y="9825"/>
                </a:cubicBezTo>
                <a:lnTo>
                  <a:pt x="0" y="1758"/>
                </a:lnTo>
                <a:close/>
              </a:path>
            </a:pathLst>
          </a:custGeom>
          <a:solidFill>
            <a:schemeClr val="tx2">
              <a:alpha val="78000"/>
            </a:schemeClr>
          </a:solidFill>
          <a:ln>
            <a:noFill/>
          </a:ln>
          <a:effectLst>
            <a:outerShdw blurRad="889000" dist="38100" dir="5400000" sx="106000" sy="106000" algn="t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1" name="Блок-схема: завершение 10"/>
          <p:cNvSpPr/>
          <p:nvPr>
            <p:custDataLst>
              <p:tags r:id="rId1"/>
            </p:custDataLst>
          </p:nvPr>
        </p:nvSpPr>
        <p:spPr>
          <a:xfrm rot="16200000">
            <a:off x="5229225" y="3731260"/>
            <a:ext cx="5657215" cy="1684020"/>
          </a:xfrm>
          <a:prstGeom prst="flowChartTerminator">
            <a:avLst/>
          </a:prstGeom>
          <a:solidFill>
            <a:srgbClr val="7CB683"/>
          </a:solidFill>
          <a:ln>
            <a:solidFill>
              <a:srgbClr val="3C975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dirty="0"/>
          </a:p>
        </p:txBody>
      </p:sp>
      <p:sp>
        <p:nvSpPr>
          <p:cNvPr id="12" name="Блок-схема: завершение 11"/>
          <p:cNvSpPr/>
          <p:nvPr>
            <p:custDataLst>
              <p:tags r:id="rId2"/>
            </p:custDataLst>
          </p:nvPr>
        </p:nvSpPr>
        <p:spPr>
          <a:xfrm rot="16200000">
            <a:off x="3456261" y="313312"/>
            <a:ext cx="5657215" cy="1684020"/>
          </a:xfrm>
          <a:prstGeom prst="flowChartTerminator">
            <a:avLst/>
          </a:prstGeom>
          <a:solidFill>
            <a:srgbClr val="7CB683"/>
          </a:solidFill>
          <a:ln>
            <a:solidFill>
              <a:srgbClr val="3C975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dirty="0"/>
          </a:p>
        </p:txBody>
      </p:sp>
      <p:sp>
        <p:nvSpPr>
          <p:cNvPr id="13" name="Блок-схема: завершение 12"/>
          <p:cNvSpPr/>
          <p:nvPr>
            <p:custDataLst>
              <p:tags r:id="rId3"/>
            </p:custDataLst>
          </p:nvPr>
        </p:nvSpPr>
        <p:spPr>
          <a:xfrm rot="16200000">
            <a:off x="1607185" y="3731260"/>
            <a:ext cx="5657215" cy="1684020"/>
          </a:xfrm>
          <a:prstGeom prst="flowChartTerminator">
            <a:avLst/>
          </a:prstGeom>
          <a:solidFill>
            <a:srgbClr val="7CB683"/>
          </a:solidFill>
          <a:ln>
            <a:solidFill>
              <a:srgbClr val="3C975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223520" y="2948940"/>
            <a:ext cx="3243580" cy="197421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altLang="ru-RU" sz="3200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</a:rPr>
              <a:t>“Recovery begins with unity”</a:t>
            </a:r>
          </a:p>
        </p:txBody>
      </p:sp>
      <p:pic>
        <p:nvPicPr>
          <p:cNvPr id="19" name="Изображение 18" descr="ChatGPT Image 11 нояб. 2025 г., 22_49_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2650" y="1049655"/>
            <a:ext cx="2247900" cy="2222500"/>
          </a:xfrm>
          <a:prstGeom prst="rect">
            <a:avLst/>
          </a:prstGeom>
        </p:spPr>
      </p:pic>
      <p:pic>
        <p:nvPicPr>
          <p:cNvPr id="15" name="Рисунок 14" descr="Шевченко Софія, 4 курс група 103-ГЗ-Д22.jp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rcRect l="8246" t="12263" r="8246" b="12263"/>
          <a:stretch>
            <a:fillRect/>
          </a:stretch>
        </p:blipFill>
        <p:spPr>
          <a:xfrm>
            <a:off x="3679632" y="1863113"/>
            <a:ext cx="1511300" cy="18211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80" h="2868">
                <a:moveTo>
                  <a:pt x="1190" y="0"/>
                </a:moveTo>
                <a:cubicBezTo>
                  <a:pt x="1847" y="0"/>
                  <a:pt x="2380" y="642"/>
                  <a:pt x="2380" y="1434"/>
                </a:cubicBezTo>
                <a:cubicBezTo>
                  <a:pt x="2380" y="2226"/>
                  <a:pt x="1847" y="2868"/>
                  <a:pt x="1190" y="2868"/>
                </a:cubicBezTo>
                <a:cubicBezTo>
                  <a:pt x="533" y="2868"/>
                  <a:pt x="0" y="2226"/>
                  <a:pt x="0" y="1434"/>
                </a:cubicBezTo>
                <a:cubicBezTo>
                  <a:pt x="0" y="642"/>
                  <a:pt x="533" y="0"/>
                  <a:pt x="1190" y="0"/>
                </a:cubicBezTo>
                <a:close/>
              </a:path>
            </a:pathLst>
          </a:custGeom>
        </p:spPr>
      </p:pic>
      <p:pic>
        <p:nvPicPr>
          <p:cNvPr id="16" name="Рисунок 15" descr="Риндя Євгеній, 1 курс бакалавра, група 103-ГЗ-Д25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rcRect l="3534" t="8009" r="3534" b="8009"/>
          <a:stretch>
            <a:fillRect/>
          </a:stretch>
        </p:blipFill>
        <p:spPr>
          <a:xfrm>
            <a:off x="5491163" y="1908493"/>
            <a:ext cx="1511300" cy="18211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80" h="2868">
                <a:moveTo>
                  <a:pt x="1190" y="0"/>
                </a:moveTo>
                <a:cubicBezTo>
                  <a:pt x="1847" y="0"/>
                  <a:pt x="2380" y="642"/>
                  <a:pt x="2380" y="1434"/>
                </a:cubicBezTo>
                <a:cubicBezTo>
                  <a:pt x="2380" y="2226"/>
                  <a:pt x="1847" y="2868"/>
                  <a:pt x="1190" y="2868"/>
                </a:cubicBezTo>
                <a:cubicBezTo>
                  <a:pt x="533" y="2868"/>
                  <a:pt x="0" y="2226"/>
                  <a:pt x="0" y="1434"/>
                </a:cubicBezTo>
                <a:cubicBezTo>
                  <a:pt x="0" y="642"/>
                  <a:pt x="533" y="0"/>
                  <a:pt x="1190" y="0"/>
                </a:cubicBezTo>
                <a:close/>
              </a:path>
            </a:pathLst>
          </a:custGeom>
        </p:spPr>
      </p:pic>
      <p:pic>
        <p:nvPicPr>
          <p:cNvPr id="20" name="Рисунок 19" descr="Нечаєва Софія 3 курс група 103-ГЗ-Д23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rcRect l="20433" t="1224" r="20433" b="1224"/>
          <a:stretch>
            <a:fillRect/>
          </a:stretch>
        </p:blipFill>
        <p:spPr>
          <a:xfrm>
            <a:off x="7302863" y="1863044"/>
            <a:ext cx="1511300" cy="18211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80" h="2868">
                <a:moveTo>
                  <a:pt x="1190" y="0"/>
                </a:moveTo>
                <a:cubicBezTo>
                  <a:pt x="1847" y="0"/>
                  <a:pt x="2380" y="642"/>
                  <a:pt x="2380" y="1434"/>
                </a:cubicBezTo>
                <a:cubicBezTo>
                  <a:pt x="2380" y="2226"/>
                  <a:pt x="1847" y="2868"/>
                  <a:pt x="1190" y="2868"/>
                </a:cubicBezTo>
                <a:cubicBezTo>
                  <a:pt x="533" y="2868"/>
                  <a:pt x="0" y="2226"/>
                  <a:pt x="0" y="1434"/>
                </a:cubicBezTo>
                <a:cubicBezTo>
                  <a:pt x="0" y="642"/>
                  <a:pt x="533" y="0"/>
                  <a:pt x="1190" y="0"/>
                </a:cubicBezTo>
                <a:close/>
              </a:path>
            </a:pathLst>
          </a:custGeom>
        </p:spPr>
      </p:pic>
      <p:sp>
        <p:nvSpPr>
          <p:cNvPr id="21" name="TextBox 20"/>
          <p:cNvSpPr txBox="1"/>
          <p:nvPr>
            <p:custDataLst>
              <p:tags r:id="rId7"/>
            </p:custDataLst>
          </p:nvPr>
        </p:nvSpPr>
        <p:spPr>
          <a:xfrm>
            <a:off x="3679825" y="4158615"/>
            <a:ext cx="1597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1200" dirty="0"/>
              <a:t>Sofia Shevchenko, 4th year, </a:t>
            </a:r>
            <a:endParaRPr lang="ru-UA" altLang="ru-RU" sz="1200" dirty="0"/>
          </a:p>
          <a:p>
            <a:pPr algn="ctr"/>
            <a:r>
              <a:rPr lang="en-US" altLang="ru-RU" sz="1200" dirty="0"/>
              <a:t>group 103-GZ-D22</a:t>
            </a:r>
          </a:p>
        </p:txBody>
      </p:sp>
      <p:sp>
        <p:nvSpPr>
          <p:cNvPr id="23" name="TextBox 22"/>
          <p:cNvSpPr txBox="1"/>
          <p:nvPr>
            <p:custDataLst>
              <p:tags r:id="rId8"/>
            </p:custDataLst>
          </p:nvPr>
        </p:nvSpPr>
        <p:spPr>
          <a:xfrm>
            <a:off x="5442857" y="920137"/>
            <a:ext cx="162197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1200" dirty="0"/>
              <a:t>Yevgeniy Rinda, 1st year bachelor's student, </a:t>
            </a:r>
            <a:endParaRPr lang="ru-UA" altLang="ru-RU" sz="1200" dirty="0"/>
          </a:p>
          <a:p>
            <a:pPr algn="ctr"/>
            <a:r>
              <a:rPr lang="en-US" altLang="ru-RU" sz="1200" dirty="0"/>
              <a:t>group 103-GZ-D25</a:t>
            </a:r>
          </a:p>
        </p:txBody>
      </p:sp>
      <p:sp>
        <p:nvSpPr>
          <p:cNvPr id="24" name="TextBox 23"/>
          <p:cNvSpPr txBox="1"/>
          <p:nvPr>
            <p:custDataLst>
              <p:tags r:id="rId9"/>
            </p:custDataLst>
          </p:nvPr>
        </p:nvSpPr>
        <p:spPr>
          <a:xfrm>
            <a:off x="7249886" y="4158887"/>
            <a:ext cx="162197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1200" dirty="0"/>
              <a:t>Sofia Nechaeva, 3rd year, </a:t>
            </a:r>
            <a:endParaRPr lang="ru-UA" altLang="ru-RU" sz="1200" dirty="0"/>
          </a:p>
          <a:p>
            <a:pPr algn="ctr"/>
            <a:r>
              <a:rPr lang="en-US" altLang="ru-RU" sz="1200" dirty="0"/>
              <a:t>group 103-GZ-D23</a:t>
            </a:r>
          </a:p>
        </p:txBody>
      </p:sp>
      <p:sp>
        <p:nvSpPr>
          <p:cNvPr id="2" name="Google Shape;88;p17"/>
          <p:cNvSpPr txBox="1">
            <a:spLocks noGrp="1"/>
          </p:cNvSpPr>
          <p:nvPr/>
        </p:nvSpPr>
        <p:spPr>
          <a:xfrm>
            <a:off x="-9736455" y="340360"/>
            <a:ext cx="9145270" cy="572770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rmAutofit fontScale="8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altLang="en-US"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</a:rPr>
              <a:t>Вступ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rcRect l="26114" t="6570" r="19908"/>
          <a:stretch>
            <a:fillRect/>
          </a:stretch>
        </p:blipFill>
        <p:spPr>
          <a:xfrm rot="2460000">
            <a:off x="-835025" y="-2515870"/>
            <a:ext cx="6529705" cy="55124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892" h="3783">
                <a:moveTo>
                  <a:pt x="631" y="0"/>
                </a:moveTo>
                <a:lnTo>
                  <a:pt x="3261" y="0"/>
                </a:lnTo>
                <a:cubicBezTo>
                  <a:pt x="3610" y="0"/>
                  <a:pt x="3892" y="282"/>
                  <a:pt x="3892" y="631"/>
                </a:cubicBezTo>
                <a:lnTo>
                  <a:pt x="3892" y="3152"/>
                </a:lnTo>
                <a:cubicBezTo>
                  <a:pt x="3892" y="3501"/>
                  <a:pt x="3610" y="3783"/>
                  <a:pt x="3261" y="3783"/>
                </a:cubicBezTo>
                <a:lnTo>
                  <a:pt x="631" y="3783"/>
                </a:lnTo>
                <a:cubicBezTo>
                  <a:pt x="282" y="3783"/>
                  <a:pt x="0" y="3501"/>
                  <a:pt x="0" y="3152"/>
                </a:cubicBezTo>
                <a:lnTo>
                  <a:pt x="0" y="631"/>
                </a:lnTo>
                <a:cubicBezTo>
                  <a:pt x="0" y="282"/>
                  <a:pt x="282" y="0"/>
                  <a:pt x="631" y="0"/>
                </a:cubicBezTo>
                <a:close/>
              </a:path>
            </a:pathLst>
          </a:cu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rcRect l="29478" t="7004" r="33572" b="8610"/>
          <a:stretch>
            <a:fillRect/>
          </a:stretch>
        </p:blipFill>
        <p:spPr>
          <a:xfrm rot="2340000">
            <a:off x="-1941830" y="4071620"/>
            <a:ext cx="4802505" cy="46691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892" h="3783">
                <a:moveTo>
                  <a:pt x="631" y="0"/>
                </a:moveTo>
                <a:lnTo>
                  <a:pt x="3261" y="0"/>
                </a:lnTo>
                <a:cubicBezTo>
                  <a:pt x="3610" y="0"/>
                  <a:pt x="3892" y="282"/>
                  <a:pt x="3892" y="631"/>
                </a:cubicBezTo>
                <a:lnTo>
                  <a:pt x="3892" y="3152"/>
                </a:lnTo>
                <a:cubicBezTo>
                  <a:pt x="3892" y="3501"/>
                  <a:pt x="3610" y="3783"/>
                  <a:pt x="3261" y="3783"/>
                </a:cubicBezTo>
                <a:lnTo>
                  <a:pt x="631" y="3783"/>
                </a:lnTo>
                <a:cubicBezTo>
                  <a:pt x="282" y="3783"/>
                  <a:pt x="0" y="3501"/>
                  <a:pt x="0" y="3152"/>
                </a:cubicBezTo>
                <a:lnTo>
                  <a:pt x="0" y="631"/>
                </a:lnTo>
                <a:cubicBezTo>
                  <a:pt x="0" y="282"/>
                  <a:pt x="282" y="0"/>
                  <a:pt x="631" y="0"/>
                </a:cubicBezTo>
                <a:close/>
              </a:path>
            </a:pathLst>
          </a:custGeom>
        </p:spPr>
      </p:pic>
      <p:grpSp>
        <p:nvGrpSpPr>
          <p:cNvPr id="26" name="Группа 25"/>
          <p:cNvGrpSpPr/>
          <p:nvPr/>
        </p:nvGrpSpPr>
        <p:grpSpPr>
          <a:xfrm>
            <a:off x="-2453640" y="-232410"/>
            <a:ext cx="8458835" cy="6722745"/>
            <a:chOff x="967" y="-2637"/>
            <a:chExt cx="19247" cy="14404"/>
          </a:xfrm>
        </p:grpSpPr>
        <p:pic>
          <p:nvPicPr>
            <p:cNvPr id="24" name="Изображение 23"/>
            <p:cNvPicPr>
              <a:picLocks noChangeAspect="1"/>
            </p:cNvPicPr>
            <p:nvPr/>
          </p:nvPicPr>
          <p:blipFill>
            <a:blip r:embed="rId5"/>
            <a:srcRect l="14253" r="890" b="30822"/>
            <a:stretch>
              <a:fillRect/>
            </a:stretch>
          </p:blipFill>
          <p:spPr>
            <a:xfrm>
              <a:off x="3108" y="-2637"/>
              <a:ext cx="17106" cy="1006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06" h="10060">
                  <a:moveTo>
                    <a:pt x="378" y="0"/>
                  </a:moveTo>
                  <a:lnTo>
                    <a:pt x="15507" y="0"/>
                  </a:lnTo>
                  <a:lnTo>
                    <a:pt x="16051" y="456"/>
                  </a:lnTo>
                  <a:cubicBezTo>
                    <a:pt x="17092" y="1330"/>
                    <a:pt x="17413" y="2706"/>
                    <a:pt x="16789" y="3450"/>
                  </a:cubicBezTo>
                  <a:lnTo>
                    <a:pt x="11620" y="9564"/>
                  </a:lnTo>
                  <a:cubicBezTo>
                    <a:pt x="10996" y="10307"/>
                    <a:pt x="9646" y="10203"/>
                    <a:pt x="8605" y="9330"/>
                  </a:cubicBezTo>
                  <a:lnTo>
                    <a:pt x="1067" y="3005"/>
                  </a:lnTo>
                  <a:cubicBezTo>
                    <a:pt x="26" y="2132"/>
                    <a:pt x="-311" y="820"/>
                    <a:pt x="313" y="76"/>
                  </a:cubicBezTo>
                  <a:lnTo>
                    <a:pt x="378" y="0"/>
                  </a:lnTo>
                  <a:close/>
                </a:path>
              </a:pathLst>
            </a:custGeom>
          </p:spPr>
        </p:pic>
        <p:pic>
          <p:nvPicPr>
            <p:cNvPr id="25" name="Изображение 24"/>
            <p:cNvPicPr>
              <a:picLocks noChangeAspect="1"/>
            </p:cNvPicPr>
            <p:nvPr/>
          </p:nvPicPr>
          <p:blipFill>
            <a:blip r:embed="rId5"/>
            <a:srcRect l="3634" t="45276" r="25838"/>
            <a:stretch>
              <a:fillRect/>
            </a:stretch>
          </p:blipFill>
          <p:spPr>
            <a:xfrm>
              <a:off x="967" y="3809"/>
              <a:ext cx="14218" cy="7958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218" h="7958">
                  <a:moveTo>
                    <a:pt x="6295" y="0"/>
                  </a:moveTo>
                  <a:cubicBezTo>
                    <a:pt x="6689" y="3"/>
                    <a:pt x="7084" y="139"/>
                    <a:pt x="7410" y="412"/>
                  </a:cubicBezTo>
                  <a:lnTo>
                    <a:pt x="13590" y="5597"/>
                  </a:lnTo>
                  <a:cubicBezTo>
                    <a:pt x="14287" y="6182"/>
                    <a:pt x="14416" y="7193"/>
                    <a:pt x="13915" y="7930"/>
                  </a:cubicBezTo>
                  <a:lnTo>
                    <a:pt x="13896" y="7958"/>
                  </a:lnTo>
                  <a:lnTo>
                    <a:pt x="198" y="7958"/>
                  </a:lnTo>
                  <a:lnTo>
                    <a:pt x="193" y="7948"/>
                  </a:lnTo>
                  <a:cubicBezTo>
                    <a:pt x="-119" y="7337"/>
                    <a:pt x="-57" y="6574"/>
                    <a:pt x="411" y="6016"/>
                  </a:cubicBezTo>
                  <a:lnTo>
                    <a:pt x="4932" y="628"/>
                  </a:lnTo>
                  <a:cubicBezTo>
                    <a:pt x="5284" y="209"/>
                    <a:pt x="5788" y="-4"/>
                    <a:pt x="6295" y="0"/>
                  </a:cubicBezTo>
                  <a:close/>
                </a:path>
              </a:pathLst>
            </a:custGeom>
          </p:spPr>
        </p:pic>
      </p:grpSp>
      <p:sp>
        <p:nvSpPr>
          <p:cNvPr id="22" name="Прямоугольник 21"/>
          <p:cNvSpPr/>
          <p:nvPr/>
        </p:nvSpPr>
        <p:spPr>
          <a:xfrm>
            <a:off x="-125730" y="-115570"/>
            <a:ext cx="9265285" cy="5394325"/>
          </a:xfrm>
          <a:prstGeom prst="rect">
            <a:avLst/>
          </a:prstGeom>
          <a:gradFill>
            <a:gsLst>
              <a:gs pos="50000">
                <a:srgbClr val="4FB995">
                  <a:alpha val="30000"/>
                </a:srgbClr>
              </a:gs>
              <a:gs pos="0">
                <a:schemeClr val="bg1"/>
              </a:gs>
              <a:gs pos="100000">
                <a:srgbClr val="3A988A">
                  <a:alpha val="42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1" name="Полилиния 20"/>
          <p:cNvSpPr/>
          <p:nvPr/>
        </p:nvSpPr>
        <p:spPr>
          <a:xfrm rot="5400000" flipH="1">
            <a:off x="883920" y="-2011680"/>
            <a:ext cx="9391015" cy="7471410"/>
          </a:xfrm>
          <a:custGeom>
            <a:avLst/>
            <a:gdLst>
              <a:gd name="connsiteX0" fmla="*/ 0 w 10571"/>
              <a:gd name="connsiteY0" fmla="*/ 1758 h 11584"/>
              <a:gd name="connsiteX1" fmla="*/ 1758 w 10571"/>
              <a:gd name="connsiteY1" fmla="*/ 0 h 11584"/>
              <a:gd name="connsiteX2" fmla="*/ 8792 w 10571"/>
              <a:gd name="connsiteY2" fmla="*/ 0 h 11584"/>
              <a:gd name="connsiteX3" fmla="*/ 10571 w 10571"/>
              <a:gd name="connsiteY3" fmla="*/ 1819 h 11584"/>
              <a:gd name="connsiteX4" fmla="*/ 10550 w 10571"/>
              <a:gd name="connsiteY4" fmla="*/ 9825 h 11584"/>
              <a:gd name="connsiteX5" fmla="*/ 8792 w 10571"/>
              <a:gd name="connsiteY5" fmla="*/ 11584 h 11584"/>
              <a:gd name="connsiteX6" fmla="*/ 1758 w 10571"/>
              <a:gd name="connsiteY6" fmla="*/ 11584 h 11584"/>
              <a:gd name="connsiteX7" fmla="*/ 0 w 10571"/>
              <a:gd name="connsiteY7" fmla="*/ 9825 h 11584"/>
              <a:gd name="connsiteX8" fmla="*/ 0 w 10571"/>
              <a:gd name="connsiteY8" fmla="*/ 1758 h 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1" h="11584">
                <a:moveTo>
                  <a:pt x="0" y="1758"/>
                </a:moveTo>
                <a:cubicBezTo>
                  <a:pt x="0" y="787"/>
                  <a:pt x="787" y="0"/>
                  <a:pt x="1758" y="0"/>
                </a:cubicBezTo>
                <a:lnTo>
                  <a:pt x="8792" y="0"/>
                </a:lnTo>
                <a:cubicBezTo>
                  <a:pt x="9763" y="0"/>
                  <a:pt x="10571" y="848"/>
                  <a:pt x="10571" y="1819"/>
                </a:cubicBezTo>
                <a:lnTo>
                  <a:pt x="10550" y="9825"/>
                </a:lnTo>
                <a:cubicBezTo>
                  <a:pt x="10550" y="10796"/>
                  <a:pt x="9763" y="11584"/>
                  <a:pt x="8792" y="11584"/>
                </a:cubicBezTo>
                <a:lnTo>
                  <a:pt x="1758" y="11584"/>
                </a:lnTo>
                <a:cubicBezTo>
                  <a:pt x="787" y="11584"/>
                  <a:pt x="0" y="10796"/>
                  <a:pt x="0" y="9825"/>
                </a:cubicBezTo>
                <a:lnTo>
                  <a:pt x="0" y="1758"/>
                </a:lnTo>
                <a:close/>
              </a:path>
            </a:pathLst>
          </a:custGeom>
          <a:solidFill>
            <a:schemeClr val="tx2">
              <a:alpha val="78000"/>
            </a:schemeClr>
          </a:solidFill>
          <a:ln>
            <a:noFill/>
          </a:ln>
          <a:effectLst>
            <a:outerShdw blurRad="6096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2317750" y="995680"/>
            <a:ext cx="6461125" cy="3867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/>
              <a:buNone/>
            </a:pPr>
            <a:r>
              <a:rPr lang="en-US" altLang="ru-RU" sz="1500" b="1">
                <a:latin typeface="Arial" panose="020B0604020202020204" pitchFamily="34" charset="0"/>
                <a:cs typeface="Arial" panose="020B0604020202020204" pitchFamily="34" charset="0"/>
              </a:rPr>
              <a:t>Subject of research:</a:t>
            </a:r>
            <a:r>
              <a:rPr lang="en-US" altLang="ru-RU" sz="1500">
                <a:latin typeface="Arial" panose="020B0604020202020204" pitchFamily="34" charset="0"/>
                <a:cs typeface="Arial" panose="020B0604020202020204" pitchFamily="34" charset="0"/>
              </a:rPr>
              <a:t> natural resources (water, land) of the Kharkiv region affected by hostilities.</a:t>
            </a: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2317750" y="1649730"/>
            <a:ext cx="6849745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500" b="1"/>
              <a:t>Research objective: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sz="1500"/>
              <a:t>to assess the ecological condition of the Travyansky Reservoir within the Lipetsk United Territorial Community;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ru-RU" sz="1500"/>
              <a:t>to develop a map of recommendations and implement practical solutions for the restoration of the Kharkiv region.</a:t>
            </a:r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2317750" y="2971800"/>
            <a:ext cx="676783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 eaLnBrk="1" fontAlgn="auto" latinLnBrk="0" hangingPunct="1"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/>
              <a:buNone/>
            </a:pPr>
            <a:r>
              <a:rPr lang="en-US" altLang="ru-RU" sz="1500" b="1"/>
              <a:t>Research objectives: </a:t>
            </a:r>
          </a:p>
          <a:p>
            <a:pPr marL="285750" lvl="0" indent="-285750" algn="l" rtl="0" eaLnBrk="1" fontAlgn="auto" latinLnBrk="0" hangingPunct="1"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 pitchFamily="34" charset="0"/>
              <a:buChar char="•"/>
            </a:pPr>
            <a:r>
              <a:rPr lang="en-US" altLang="ru-RU" sz="1500"/>
              <a:t>Determine the extent of water body degradation using Sentinel-1 and Sentinel-2 satellite data. </a:t>
            </a:r>
          </a:p>
          <a:p>
            <a:pPr marL="285750" lvl="0" indent="-285750" algn="l" rtl="0" eaLnBrk="1" fontAlgn="auto" latinLnBrk="0" hangingPunct="1"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 pitchFamily="34" charset="0"/>
              <a:buChar char="•"/>
            </a:pPr>
            <a:r>
              <a:rPr lang="en-US" altLang="ru-RU" sz="1500"/>
              <a:t>Analyze changes in the water surface and vegetation cover (NDWI, NDVI). </a:t>
            </a:r>
          </a:p>
          <a:p>
            <a:pPr marL="285750" lvl="0" indent="-285750" algn="l" rtl="0" eaLnBrk="1" fontAlgn="auto" latinLnBrk="0" hangingPunct="1"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 pitchFamily="34" charset="0"/>
              <a:buChar char="•"/>
            </a:pPr>
            <a:r>
              <a:rPr lang="en-US" altLang="ru-RU" sz="1500"/>
              <a:t>Identify the most damaged areas and develop a plan for priority environmental interventions. </a:t>
            </a:r>
          </a:p>
          <a:p>
            <a:pPr marL="285750" lvl="0" indent="-285750" algn="l" rtl="0" eaLnBrk="1" fontAlgn="auto" latinLnBrk="0" hangingPunct="1">
              <a:spcAft>
                <a:spcPts val="0"/>
              </a:spcAft>
              <a:buClr>
                <a:schemeClr val="dk2"/>
              </a:buClr>
              <a:buSzPts val="1100"/>
              <a:buFont typeface="Arial" panose="020B0604020202020204" pitchFamily="34" charset="0"/>
              <a:buChar char="•"/>
            </a:pPr>
            <a:r>
              <a:rPr lang="en-US" altLang="ru-RU" sz="1500"/>
              <a:t>Prepare a map of recommendations and a prototype GIS solution for further reclamation.</a:t>
            </a:r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10027285" y="445135"/>
            <a:ext cx="9145270" cy="572770"/>
          </a:xfrm>
          <a:prstGeom prst="rect">
            <a:avLst/>
          </a:prstGeom>
          <a:solidFill>
            <a:schemeClr val="tx2">
              <a:alpha val="91000"/>
            </a:schemeClr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</a:rPr>
              <a:t>Методологія роботи</a:t>
            </a:r>
          </a:p>
        </p:txBody>
      </p:sp>
      <p:sp>
        <p:nvSpPr>
          <p:cNvPr id="2" name="Google Shape;88;p17"/>
          <p:cNvSpPr txBox="1">
            <a:spLocks noGrp="1"/>
          </p:cNvSpPr>
          <p:nvPr/>
        </p:nvSpPr>
        <p:spPr>
          <a:xfrm>
            <a:off x="-59690" y="340360"/>
            <a:ext cx="9145270" cy="572770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rmAutofit fontScale="8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</a:rPr>
              <a:t>Introduction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25730" y="-115570"/>
            <a:ext cx="9265285" cy="5394325"/>
          </a:xfrm>
          <a:prstGeom prst="rect">
            <a:avLst/>
          </a:prstGeom>
          <a:gradFill>
            <a:gsLst>
              <a:gs pos="50000">
                <a:srgbClr val="4FB995">
                  <a:alpha val="34000"/>
                </a:srgbClr>
              </a:gs>
              <a:gs pos="0">
                <a:schemeClr val="bg1">
                  <a:alpha val="49000"/>
                </a:schemeClr>
              </a:gs>
              <a:gs pos="100000">
                <a:srgbClr val="3A988A">
                  <a:alpha val="67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-635" y="445135"/>
            <a:ext cx="9145270" cy="572770"/>
          </a:xfrm>
          <a:prstGeom prst="rect">
            <a:avLst/>
          </a:prstGeom>
          <a:solidFill>
            <a:schemeClr val="tx2">
              <a:alpha val="91000"/>
            </a:schemeClr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</a:rPr>
              <a:t>Work methodology</a:t>
            </a:r>
          </a:p>
        </p:txBody>
      </p:sp>
      <p:sp>
        <p:nvSpPr>
          <p:cNvPr id="91" name="Google Shape;91;p17"/>
          <p:cNvSpPr txBox="1"/>
          <p:nvPr/>
        </p:nvSpPr>
        <p:spPr>
          <a:xfrm>
            <a:off x="0" y="3817620"/>
            <a:ext cx="2471420" cy="416560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solidFill>
                  <a:schemeClr val="dk2"/>
                </a:solidFill>
                <a:latin typeface="Arial" panose="020B0604020202020204" pitchFamily="34" charset="0"/>
                <a:ea typeface="Playfair Display"/>
                <a:cs typeface="Arial" panose="020B0604020202020204" pitchFamily="34" charset="0"/>
                <a:sym typeface="Playfair Display"/>
              </a:rPr>
              <a:t>Location of the Travyansky Reservoir</a:t>
            </a: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2677752" y="6305240"/>
            <a:ext cx="3918776" cy="22075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2612390" y="1648460"/>
            <a:ext cx="2235200" cy="776605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000">
                <a:solidFill>
                  <a:schemeClr val="dk2"/>
                </a:solidFill>
                <a:latin typeface="Arial" panose="020B0604020202020204" pitchFamily="34" charset="0"/>
                <a:ea typeface="Playfair Display"/>
                <a:cs typeface="Arial" panose="020B0604020202020204" pitchFamily="34" charset="0"/>
                <a:sym typeface="Playfair Display"/>
              </a:rPr>
              <a:t>The Travianske and Tymofiivske reservoirs in the Kharkiv region have been almost destroyed due to military operations.</a:t>
            </a:r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4987925" y="1017905"/>
            <a:ext cx="4035425" cy="3895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Description of the Travian Reservoir and use of data  </a:t>
            </a:r>
          </a:p>
          <a:p>
            <a:pPr marL="7429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Definition, geographical location, main parameters and characteristics</a:t>
            </a:r>
          </a:p>
          <a:p>
            <a:pPr marL="7429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Purpose of creating this reservoir</a:t>
            </a:r>
          </a:p>
          <a:p>
            <a:pPr marL="7429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Fresh water reserve complex for the city of Kharkiv</a:t>
            </a:r>
          </a:p>
          <a:p>
            <a:pPr marL="7429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The main reason for the decrease in water level in the Travian Reservoir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rcRect l="29478" t="7004" r="33572" b="8610"/>
          <a:stretch>
            <a:fillRect/>
          </a:stretch>
        </p:blipFill>
        <p:spPr>
          <a:xfrm>
            <a:off x="0" y="1216660"/>
            <a:ext cx="2471420" cy="24022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892" h="3783">
                <a:moveTo>
                  <a:pt x="631" y="0"/>
                </a:moveTo>
                <a:lnTo>
                  <a:pt x="3261" y="0"/>
                </a:lnTo>
                <a:cubicBezTo>
                  <a:pt x="3610" y="0"/>
                  <a:pt x="3892" y="282"/>
                  <a:pt x="3892" y="631"/>
                </a:cubicBezTo>
                <a:lnTo>
                  <a:pt x="3892" y="3152"/>
                </a:lnTo>
                <a:cubicBezTo>
                  <a:pt x="3892" y="3501"/>
                  <a:pt x="3610" y="3783"/>
                  <a:pt x="3261" y="3783"/>
                </a:cubicBezTo>
                <a:lnTo>
                  <a:pt x="631" y="3783"/>
                </a:lnTo>
                <a:cubicBezTo>
                  <a:pt x="282" y="3783"/>
                  <a:pt x="0" y="3501"/>
                  <a:pt x="0" y="3152"/>
                </a:cubicBezTo>
                <a:lnTo>
                  <a:pt x="0" y="631"/>
                </a:lnTo>
                <a:cubicBezTo>
                  <a:pt x="0" y="282"/>
                  <a:pt x="282" y="0"/>
                  <a:pt x="631" y="0"/>
                </a:cubicBezTo>
                <a:close/>
              </a:path>
            </a:pathLst>
          </a:cu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rcRect l="26114" t="6570" r="19908"/>
          <a:stretch>
            <a:fillRect/>
          </a:stretch>
        </p:blipFill>
        <p:spPr>
          <a:xfrm>
            <a:off x="2524760" y="2511425"/>
            <a:ext cx="2471420" cy="24022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892" h="3783">
                <a:moveTo>
                  <a:pt x="631" y="0"/>
                </a:moveTo>
                <a:lnTo>
                  <a:pt x="3261" y="0"/>
                </a:lnTo>
                <a:cubicBezTo>
                  <a:pt x="3610" y="0"/>
                  <a:pt x="3892" y="282"/>
                  <a:pt x="3892" y="631"/>
                </a:cubicBezTo>
                <a:lnTo>
                  <a:pt x="3892" y="3152"/>
                </a:lnTo>
                <a:cubicBezTo>
                  <a:pt x="3892" y="3501"/>
                  <a:pt x="3610" y="3783"/>
                  <a:pt x="3261" y="3783"/>
                </a:cubicBezTo>
                <a:lnTo>
                  <a:pt x="631" y="3783"/>
                </a:lnTo>
                <a:cubicBezTo>
                  <a:pt x="282" y="3783"/>
                  <a:pt x="0" y="3501"/>
                  <a:pt x="0" y="3152"/>
                </a:cubicBezTo>
                <a:lnTo>
                  <a:pt x="0" y="631"/>
                </a:lnTo>
                <a:cubicBezTo>
                  <a:pt x="0" y="282"/>
                  <a:pt x="282" y="0"/>
                  <a:pt x="631" y="0"/>
                </a:cubicBezTo>
                <a:close/>
              </a:path>
            </a:pathLst>
          </a:custGeom>
        </p:spPr>
      </p:pic>
      <p:sp>
        <p:nvSpPr>
          <p:cNvPr id="2" name="Google Shape;88;p17"/>
          <p:cNvSpPr txBox="1">
            <a:spLocks noGrp="1"/>
          </p:cNvSpPr>
          <p:nvPr/>
        </p:nvSpPr>
        <p:spPr>
          <a:xfrm>
            <a:off x="-12099290" y="445135"/>
            <a:ext cx="9987280" cy="572770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rmAutofit fontScale="8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Використані дані для дослідження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>
            <a:lum bright="100000" contrast="78000"/>
          </a:blip>
          <a:srcRect l="29478" t="7004" r="33572" b="8610"/>
          <a:stretch>
            <a:fillRect/>
          </a:stretch>
        </p:blipFill>
        <p:spPr>
          <a:xfrm rot="2400000">
            <a:off x="-1883410" y="-4605020"/>
            <a:ext cx="7393305" cy="101365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892" h="3783">
                <a:moveTo>
                  <a:pt x="631" y="0"/>
                </a:moveTo>
                <a:lnTo>
                  <a:pt x="3261" y="0"/>
                </a:lnTo>
                <a:cubicBezTo>
                  <a:pt x="3610" y="0"/>
                  <a:pt x="3892" y="282"/>
                  <a:pt x="3892" y="631"/>
                </a:cubicBezTo>
                <a:lnTo>
                  <a:pt x="3892" y="3152"/>
                </a:lnTo>
                <a:cubicBezTo>
                  <a:pt x="3892" y="3501"/>
                  <a:pt x="3610" y="3783"/>
                  <a:pt x="3261" y="3783"/>
                </a:cubicBezTo>
                <a:lnTo>
                  <a:pt x="631" y="3783"/>
                </a:lnTo>
                <a:cubicBezTo>
                  <a:pt x="282" y="3783"/>
                  <a:pt x="0" y="3501"/>
                  <a:pt x="0" y="3152"/>
                </a:cubicBezTo>
                <a:lnTo>
                  <a:pt x="0" y="631"/>
                </a:lnTo>
                <a:cubicBezTo>
                  <a:pt x="0" y="282"/>
                  <a:pt x="282" y="0"/>
                  <a:pt x="631" y="0"/>
                </a:cubicBezTo>
                <a:close/>
              </a:path>
            </a:pathLst>
          </a:cu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rcRect l="26114" t="6570" r="19908"/>
          <a:stretch>
            <a:fillRect/>
          </a:stretch>
        </p:blipFill>
        <p:spPr>
          <a:xfrm rot="2400000">
            <a:off x="6089650" y="-214630"/>
            <a:ext cx="5765800" cy="54857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892" h="3783">
                <a:moveTo>
                  <a:pt x="631" y="0"/>
                </a:moveTo>
                <a:lnTo>
                  <a:pt x="3261" y="0"/>
                </a:lnTo>
                <a:cubicBezTo>
                  <a:pt x="3610" y="0"/>
                  <a:pt x="3892" y="282"/>
                  <a:pt x="3892" y="631"/>
                </a:cubicBezTo>
                <a:lnTo>
                  <a:pt x="3892" y="3152"/>
                </a:lnTo>
                <a:cubicBezTo>
                  <a:pt x="3892" y="3501"/>
                  <a:pt x="3610" y="3783"/>
                  <a:pt x="3261" y="3783"/>
                </a:cubicBezTo>
                <a:lnTo>
                  <a:pt x="631" y="3783"/>
                </a:lnTo>
                <a:cubicBezTo>
                  <a:pt x="282" y="3783"/>
                  <a:pt x="0" y="3501"/>
                  <a:pt x="0" y="3152"/>
                </a:cubicBezTo>
                <a:lnTo>
                  <a:pt x="0" y="631"/>
                </a:lnTo>
                <a:cubicBezTo>
                  <a:pt x="0" y="282"/>
                  <a:pt x="282" y="0"/>
                  <a:pt x="631" y="0"/>
                </a:cubicBezTo>
                <a:close/>
              </a:path>
            </a:pathLst>
          </a:custGeom>
        </p:spPr>
      </p:pic>
      <p:sp>
        <p:nvSpPr>
          <p:cNvPr id="22" name="Прямоугольник 21"/>
          <p:cNvSpPr/>
          <p:nvPr/>
        </p:nvSpPr>
        <p:spPr>
          <a:xfrm>
            <a:off x="-125730" y="-115570"/>
            <a:ext cx="9265285" cy="5394325"/>
          </a:xfrm>
          <a:prstGeom prst="rect">
            <a:avLst/>
          </a:prstGeom>
          <a:gradFill>
            <a:gsLst>
              <a:gs pos="50000">
                <a:srgbClr val="4FB995">
                  <a:alpha val="30000"/>
                </a:srgbClr>
              </a:gs>
              <a:gs pos="0">
                <a:schemeClr val="bg1"/>
              </a:gs>
              <a:gs pos="100000">
                <a:srgbClr val="3A988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4" name="Полилиния 23"/>
          <p:cNvSpPr/>
          <p:nvPr/>
        </p:nvSpPr>
        <p:spPr>
          <a:xfrm rot="7800000">
            <a:off x="-3292475" y="-3192145"/>
            <a:ext cx="10173970" cy="7355840"/>
          </a:xfrm>
          <a:custGeom>
            <a:avLst/>
            <a:gdLst>
              <a:gd name="connsiteX0" fmla="*/ 0 w 10571"/>
              <a:gd name="connsiteY0" fmla="*/ 1758 h 11584"/>
              <a:gd name="connsiteX1" fmla="*/ 1758 w 10571"/>
              <a:gd name="connsiteY1" fmla="*/ 0 h 11584"/>
              <a:gd name="connsiteX2" fmla="*/ 8792 w 10571"/>
              <a:gd name="connsiteY2" fmla="*/ 0 h 11584"/>
              <a:gd name="connsiteX3" fmla="*/ 10571 w 10571"/>
              <a:gd name="connsiteY3" fmla="*/ 1819 h 11584"/>
              <a:gd name="connsiteX4" fmla="*/ 10550 w 10571"/>
              <a:gd name="connsiteY4" fmla="*/ 9825 h 11584"/>
              <a:gd name="connsiteX5" fmla="*/ 8792 w 10571"/>
              <a:gd name="connsiteY5" fmla="*/ 11584 h 11584"/>
              <a:gd name="connsiteX6" fmla="*/ 1758 w 10571"/>
              <a:gd name="connsiteY6" fmla="*/ 11584 h 11584"/>
              <a:gd name="connsiteX7" fmla="*/ 0 w 10571"/>
              <a:gd name="connsiteY7" fmla="*/ 9825 h 11584"/>
              <a:gd name="connsiteX8" fmla="*/ 0 w 10571"/>
              <a:gd name="connsiteY8" fmla="*/ 1758 h 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1" h="11584">
                <a:moveTo>
                  <a:pt x="0" y="1758"/>
                </a:moveTo>
                <a:cubicBezTo>
                  <a:pt x="0" y="787"/>
                  <a:pt x="787" y="0"/>
                  <a:pt x="1758" y="0"/>
                </a:cubicBezTo>
                <a:lnTo>
                  <a:pt x="8792" y="0"/>
                </a:lnTo>
                <a:cubicBezTo>
                  <a:pt x="9763" y="0"/>
                  <a:pt x="10571" y="848"/>
                  <a:pt x="10571" y="1819"/>
                </a:cubicBezTo>
                <a:lnTo>
                  <a:pt x="10550" y="9825"/>
                </a:lnTo>
                <a:cubicBezTo>
                  <a:pt x="10550" y="10796"/>
                  <a:pt x="9763" y="11584"/>
                  <a:pt x="8792" y="11584"/>
                </a:cubicBezTo>
                <a:lnTo>
                  <a:pt x="1758" y="11584"/>
                </a:lnTo>
                <a:cubicBezTo>
                  <a:pt x="787" y="11584"/>
                  <a:pt x="0" y="10796"/>
                  <a:pt x="0" y="9825"/>
                </a:cubicBezTo>
                <a:lnTo>
                  <a:pt x="0" y="1758"/>
                </a:lnTo>
                <a:close/>
              </a:path>
            </a:pathLst>
          </a:custGeom>
          <a:solidFill>
            <a:schemeClr val="tx2">
              <a:alpha val="62000"/>
            </a:schemeClr>
          </a:solidFill>
          <a:ln>
            <a:noFill/>
          </a:ln>
          <a:effectLst>
            <a:outerShdw blurRad="889000" dist="38100" dir="5400000" sx="106000" sy="106000" algn="t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0" y="1233805"/>
            <a:ext cx="4488180" cy="33350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46050" lvl="0" indent="0" algn="l" rtl="0"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The following data are used for the study:</a:t>
            </a:r>
          </a:p>
          <a:p>
            <a:pPr marL="431800" lvl="0" indent="-285750" algn="l" rtl="0">
              <a:spcBef>
                <a:spcPts val="120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•"/>
            </a:pP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Satellite remote sensing images</a:t>
            </a:r>
          </a:p>
          <a:p>
            <a:pPr marL="431800" lvl="0" indent="-285750" algn="l" rtl="0">
              <a:spcBef>
                <a:spcPts val="120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•"/>
            </a:pP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Cartographic materials</a:t>
            </a:r>
          </a:p>
          <a:p>
            <a:pPr marL="431800" lvl="0" indent="-285750" algn="l" rtl="0">
              <a:spcBef>
                <a:spcPts val="120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•"/>
            </a:pP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Ground-based research</a:t>
            </a:r>
          </a:p>
          <a:p>
            <a:pPr marL="431800" lvl="0" indent="-285750" algn="l" rtl="0">
              <a:spcBef>
                <a:spcPts val="120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•"/>
            </a:pP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Ground-based hydrophysical, hydrochemical, and hydrobiological indicators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7"/>
          <a:srcRect l="10303" r="15644"/>
          <a:stretch>
            <a:fillRect/>
          </a:stretch>
        </p:blipFill>
        <p:spPr>
          <a:xfrm rot="2160000">
            <a:off x="6164580" y="328295"/>
            <a:ext cx="4911725" cy="43453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10" h="3776">
                <a:moveTo>
                  <a:pt x="650" y="0"/>
                </a:moveTo>
                <a:lnTo>
                  <a:pt x="3252" y="0"/>
                </a:lnTo>
                <a:cubicBezTo>
                  <a:pt x="3611" y="0"/>
                  <a:pt x="3910" y="284"/>
                  <a:pt x="3910" y="610"/>
                </a:cubicBezTo>
                <a:lnTo>
                  <a:pt x="3902" y="3293"/>
                </a:lnTo>
                <a:cubicBezTo>
                  <a:pt x="3902" y="3487"/>
                  <a:pt x="3800" y="3658"/>
                  <a:pt x="3641" y="3766"/>
                </a:cubicBezTo>
                <a:lnTo>
                  <a:pt x="3625" y="3776"/>
                </a:lnTo>
                <a:lnTo>
                  <a:pt x="277" y="3776"/>
                </a:lnTo>
                <a:lnTo>
                  <a:pt x="261" y="3766"/>
                </a:lnTo>
                <a:cubicBezTo>
                  <a:pt x="103" y="3658"/>
                  <a:pt x="0" y="3487"/>
                  <a:pt x="0" y="3293"/>
                </a:cubicBezTo>
                <a:lnTo>
                  <a:pt x="0" y="589"/>
                </a:lnTo>
                <a:cubicBezTo>
                  <a:pt x="0" y="264"/>
                  <a:pt x="291" y="0"/>
                  <a:pt x="650" y="0"/>
                </a:cubicBezTo>
                <a:close/>
              </a:path>
            </a:pathLst>
          </a:custGeom>
        </p:spPr>
      </p:pic>
      <p:pic>
        <p:nvPicPr>
          <p:cNvPr id="100" name="Google Shape;100;p18"/>
          <p:cNvPicPr preferRelativeResize="0"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356860" y="-360680"/>
            <a:ext cx="4109085" cy="55048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71" h="8669">
                <a:moveTo>
                  <a:pt x="3427" y="0"/>
                </a:moveTo>
                <a:lnTo>
                  <a:pt x="6471" y="0"/>
                </a:lnTo>
                <a:lnTo>
                  <a:pt x="6471" y="8669"/>
                </a:lnTo>
                <a:lnTo>
                  <a:pt x="3718" y="8669"/>
                </a:lnTo>
                <a:lnTo>
                  <a:pt x="626" y="6075"/>
                </a:lnTo>
                <a:cubicBezTo>
                  <a:pt x="242" y="5753"/>
                  <a:pt x="30" y="5302"/>
                  <a:pt x="1" y="4839"/>
                </a:cubicBezTo>
                <a:lnTo>
                  <a:pt x="0" y="4826"/>
                </a:lnTo>
                <a:lnTo>
                  <a:pt x="0" y="4625"/>
                </a:lnTo>
                <a:lnTo>
                  <a:pt x="3" y="4586"/>
                </a:lnTo>
                <a:cubicBezTo>
                  <a:pt x="31" y="4234"/>
                  <a:pt x="164" y="3888"/>
                  <a:pt x="408" y="3597"/>
                </a:cubicBezTo>
                <a:lnTo>
                  <a:pt x="3427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4686410" y="4351705"/>
            <a:ext cx="197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2"/>
                </a:solidFill>
                <a:latin typeface="Segoe UI Semibold" panose="020B0702040204020203" charset="0"/>
                <a:ea typeface="Playfair Display"/>
                <a:cs typeface="Segoe UI Semibold" panose="020B0702040204020203" charset="0"/>
                <a:sym typeface="Playfair Display"/>
              </a:rPr>
              <a:t>Landsat-1</a:t>
            </a:r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0" y="445135"/>
            <a:ext cx="9987280" cy="572770"/>
          </a:xfrm>
          <a:prstGeom prst="rect">
            <a:avLst/>
          </a:prstGeom>
          <a:solidFill>
            <a:schemeClr val="tx2">
              <a:alpha val="91000"/>
            </a:schemeClr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Data used for the study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7412355" y="1233805"/>
            <a:ext cx="6286500" cy="1684020"/>
            <a:chOff x="-1161" y="2054"/>
            <a:chExt cx="9900" cy="2652"/>
          </a:xfrm>
        </p:grpSpPr>
        <p:sp>
          <p:nvSpPr>
            <p:cNvPr id="12" name="Блок-схема: завершение 11"/>
            <p:cNvSpPr/>
            <p:nvPr>
              <p:custDataLst>
                <p:tags r:id="rId2"/>
              </p:custDataLst>
            </p:nvPr>
          </p:nvSpPr>
          <p:spPr>
            <a:xfrm rot="10800000">
              <a:off x="-1161" y="2054"/>
              <a:ext cx="9901" cy="2652"/>
            </a:xfrm>
            <a:prstGeom prst="flowChartTerminator">
              <a:avLst/>
            </a:prstGeom>
            <a:solidFill>
              <a:srgbClr val="7CB683"/>
            </a:solidFill>
            <a:ln>
              <a:solidFill>
                <a:srgbClr val="3C9754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 dirty="0"/>
            </a:p>
          </p:txBody>
        </p:sp>
        <p:sp>
          <p:nvSpPr>
            <p:cNvPr id="5" name="Текстовое поле 4"/>
            <p:cNvSpPr txBox="1"/>
            <p:nvPr/>
          </p:nvSpPr>
          <p:spPr>
            <a:xfrm>
              <a:off x="269" y="2255"/>
              <a:ext cx="7376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Водний</a:t>
              </a:r>
              <a:r>
                <a:rPr lang="en-US" altLang="ru-RU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кодекс</a:t>
              </a:r>
              <a:r>
                <a:rPr lang="en-US" altLang="ru-RU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України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—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регулює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використання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охорону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експлуатацію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водних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ресурсів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водосховищ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Закон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ru-RU" b="1"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Про</a:t>
              </a:r>
              <a:r>
                <a:rPr lang="en-US" altLang="ru-RU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охорону</a:t>
              </a:r>
              <a:r>
                <a:rPr lang="en-US" altLang="ru-RU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навколишнього</a:t>
              </a:r>
              <a:r>
                <a:rPr lang="en-US" altLang="ru-RU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природного</a:t>
              </a:r>
              <a:r>
                <a:rPr lang="en-US" altLang="ru-RU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середовища</a:t>
              </a:r>
              <a:r>
                <a:rPr lang="en-US" altLang="ru-RU" b="1"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—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визначає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принципи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охорони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довкілля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відповідальність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за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його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порушення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0037445" y="2917825"/>
            <a:ext cx="6662420" cy="2012950"/>
            <a:chOff x="5055" y="4930"/>
            <a:chExt cx="10492" cy="3170"/>
          </a:xfrm>
        </p:grpSpPr>
        <p:sp>
          <p:nvSpPr>
            <p:cNvPr id="4" name="Блок-схема: завершение 3"/>
            <p:cNvSpPr/>
            <p:nvPr>
              <p:custDataLst>
                <p:tags r:id="rId1"/>
              </p:custDataLst>
            </p:nvPr>
          </p:nvSpPr>
          <p:spPr>
            <a:xfrm rot="10800000">
              <a:off x="5055" y="4930"/>
              <a:ext cx="10493" cy="3170"/>
            </a:xfrm>
            <a:prstGeom prst="flowChartTerminator">
              <a:avLst/>
            </a:prstGeom>
            <a:solidFill>
              <a:srgbClr val="7CB683"/>
            </a:solidFill>
            <a:ln>
              <a:solidFill>
                <a:srgbClr val="3C9754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 dirty="0"/>
            </a:p>
          </p:txBody>
        </p:sp>
        <p:sp>
          <p:nvSpPr>
            <p:cNvPr id="6" name="Текстовое поле 5"/>
            <p:cNvSpPr txBox="1"/>
            <p:nvPr/>
          </p:nvSpPr>
          <p:spPr>
            <a:xfrm>
              <a:off x="6517" y="5157"/>
              <a:ext cx="7376" cy="2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Постанова</a:t>
              </a:r>
              <a:r>
                <a:rPr lang="en-US" altLang="ru-RU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КМУ</a:t>
              </a:r>
              <a:r>
                <a:rPr lang="en-US" altLang="ru-RU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№</a:t>
              </a:r>
              <a:r>
                <a:rPr lang="en-US" altLang="ru-RU" b="1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uk-UA" altLang="en-US" b="1">
                  <a:latin typeface="Arial" panose="020B0604020202020204" pitchFamily="34" charset="0"/>
                  <a:cs typeface="Arial" panose="020B0604020202020204" pitchFamily="34" charset="0"/>
                </a:rPr>
                <a:t>58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—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встановлює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порядок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державного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моніторингу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водних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ресурсів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Національна</a:t>
              </a:r>
              <a:r>
                <a:rPr lang="en-US" altLang="ru-RU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стратегія</a:t>
              </a:r>
              <a:r>
                <a:rPr lang="en-US" altLang="ru-RU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відновлення</a:t>
              </a:r>
              <a:r>
                <a:rPr lang="en-US" altLang="ru-RU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України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—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задає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напрям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післявоєнного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відновлення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природних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екосистем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Рекомендації</a:t>
              </a:r>
              <a:r>
                <a:rPr lang="en-US" altLang="ru-RU" b="1">
                  <a:latin typeface="Arial" panose="020B0604020202020204" pitchFamily="34" charset="0"/>
                  <a:cs typeface="Arial" panose="020B0604020202020204" pitchFamily="34" charset="0"/>
                </a:rPr>
                <a:t> OECD </a:t>
              </a:r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r>
                <a:rPr lang="en-US" altLang="ru-RU" b="1">
                  <a:latin typeface="Arial" panose="020B0604020202020204" pitchFamily="34" charset="0"/>
                  <a:cs typeface="Arial" panose="020B0604020202020204" pitchFamily="34" charset="0"/>
                </a:rPr>
                <a:t> EU4Environment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—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визначають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екологічні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стандарти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відбудови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водного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сектору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9"/>
          <a:srcRect l="51189" t="23016" r="8711" b="15609"/>
          <a:stretch>
            <a:fillRect/>
          </a:stretch>
        </p:blipFill>
        <p:spPr>
          <a:xfrm>
            <a:off x="640080" y="5702300"/>
            <a:ext cx="2131060" cy="176276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56" h="2776">
                <a:moveTo>
                  <a:pt x="510" y="0"/>
                </a:moveTo>
                <a:lnTo>
                  <a:pt x="2847" y="0"/>
                </a:lnTo>
                <a:cubicBezTo>
                  <a:pt x="3128" y="0"/>
                  <a:pt x="3356" y="207"/>
                  <a:pt x="3356" y="462"/>
                </a:cubicBezTo>
                <a:lnTo>
                  <a:pt x="3356" y="2309"/>
                </a:lnTo>
                <a:cubicBezTo>
                  <a:pt x="3356" y="2564"/>
                  <a:pt x="3110" y="2776"/>
                  <a:pt x="2829" y="2776"/>
                </a:cubicBezTo>
                <a:lnTo>
                  <a:pt x="510" y="2770"/>
                </a:lnTo>
                <a:cubicBezTo>
                  <a:pt x="228" y="2770"/>
                  <a:pt x="0" y="2564"/>
                  <a:pt x="0" y="2309"/>
                </a:cubicBezTo>
                <a:lnTo>
                  <a:pt x="0" y="462"/>
                </a:lnTo>
                <a:cubicBezTo>
                  <a:pt x="0" y="207"/>
                  <a:pt x="228" y="0"/>
                  <a:pt x="510" y="0"/>
                </a:cubicBezTo>
                <a:close/>
              </a:path>
            </a:pathLst>
          </a:custGeom>
        </p:spPr>
      </p:pic>
      <p:sp>
        <p:nvSpPr>
          <p:cNvPr id="13" name="Google Shape;88;p17"/>
          <p:cNvSpPr txBox="1">
            <a:spLocks noGrp="1"/>
          </p:cNvSpPr>
          <p:nvPr/>
        </p:nvSpPr>
        <p:spPr>
          <a:xfrm>
            <a:off x="10933430" y="661035"/>
            <a:ext cx="9987280" cy="572770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rmAutofit fontScale="8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altLang="en-US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</a:rPr>
              <a:t>Нормативно-правове забезпечення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-121285" y="0"/>
            <a:ext cx="9265285" cy="5394325"/>
          </a:xfrm>
          <a:prstGeom prst="rect">
            <a:avLst/>
          </a:prstGeom>
          <a:gradFill>
            <a:gsLst>
              <a:gs pos="50000">
                <a:srgbClr val="4FB995">
                  <a:alpha val="30000"/>
                </a:srgbClr>
              </a:gs>
              <a:gs pos="0">
                <a:schemeClr val="bg1"/>
              </a:gs>
              <a:gs pos="100000">
                <a:srgbClr val="3A988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0" y="445135"/>
            <a:ext cx="9987280" cy="572770"/>
          </a:xfrm>
          <a:prstGeom prst="rect">
            <a:avLst/>
          </a:prstGeom>
          <a:solidFill>
            <a:schemeClr val="tx2">
              <a:alpha val="91000"/>
            </a:schemeClr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</a:rPr>
              <a:t>Regulatory and legal support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-737235" y="1304290"/>
            <a:ext cx="6287135" cy="1684020"/>
            <a:chOff x="-1161" y="2054"/>
            <a:chExt cx="9901" cy="2652"/>
          </a:xfrm>
        </p:grpSpPr>
        <p:sp>
          <p:nvSpPr>
            <p:cNvPr id="12" name="Блок-схема: завершение 11"/>
            <p:cNvSpPr/>
            <p:nvPr>
              <p:custDataLst>
                <p:tags r:id="rId2"/>
              </p:custDataLst>
            </p:nvPr>
          </p:nvSpPr>
          <p:spPr>
            <a:xfrm rot="10800000">
              <a:off x="-1161" y="2054"/>
              <a:ext cx="9901" cy="2652"/>
            </a:xfrm>
            <a:prstGeom prst="flowChartTerminator">
              <a:avLst/>
            </a:prstGeom>
            <a:solidFill>
              <a:srgbClr val="7CB683"/>
            </a:solidFill>
            <a:ln>
              <a:solidFill>
                <a:srgbClr val="3C9754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 dirty="0"/>
            </a:p>
          </p:txBody>
        </p:sp>
        <p:sp>
          <p:nvSpPr>
            <p:cNvPr id="5" name="Текстовое поле 4"/>
            <p:cNvSpPr txBox="1"/>
            <p:nvPr/>
          </p:nvSpPr>
          <p:spPr>
            <a:xfrm>
              <a:off x="269" y="2255"/>
              <a:ext cx="7376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ru-RU" b="1">
                  <a:latin typeface="Arial" panose="020B0604020202020204" pitchFamily="34" charset="0"/>
                  <a:cs typeface="Arial" panose="020B0604020202020204" pitchFamily="34" charset="0"/>
                </a:rPr>
                <a:t>The Water Code of Ukraine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regulates the use, protection, and exploitation of water resources and reservoirs.</a:t>
              </a:r>
            </a:p>
            <a:p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The Law </a:t>
              </a:r>
              <a:r>
                <a:rPr lang="en-US" altLang="ru-RU" b="1">
                  <a:latin typeface="Arial" panose="020B0604020202020204" pitchFamily="34" charset="0"/>
                  <a:cs typeface="Arial" panose="020B0604020202020204" pitchFamily="34" charset="0"/>
                </a:rPr>
                <a:t>“On Environmental Protection”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defines the principles of environmental protection and liability for violations.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209925" y="3130550"/>
            <a:ext cx="6663055" cy="2012950"/>
            <a:chOff x="5055" y="4930"/>
            <a:chExt cx="10493" cy="3170"/>
          </a:xfrm>
        </p:grpSpPr>
        <p:sp>
          <p:nvSpPr>
            <p:cNvPr id="4" name="Блок-схема: завершение 3"/>
            <p:cNvSpPr/>
            <p:nvPr>
              <p:custDataLst>
                <p:tags r:id="rId1"/>
              </p:custDataLst>
            </p:nvPr>
          </p:nvSpPr>
          <p:spPr>
            <a:xfrm rot="10800000">
              <a:off x="5055" y="4930"/>
              <a:ext cx="10493" cy="3170"/>
            </a:xfrm>
            <a:prstGeom prst="flowChartTerminator">
              <a:avLst/>
            </a:prstGeom>
            <a:solidFill>
              <a:srgbClr val="7CB683"/>
            </a:solidFill>
            <a:ln>
              <a:solidFill>
                <a:srgbClr val="3C9754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altLang="en-US" dirty="0"/>
            </a:p>
          </p:txBody>
        </p:sp>
        <p:sp>
          <p:nvSpPr>
            <p:cNvPr id="6" name="Текстовое поле 5"/>
            <p:cNvSpPr txBox="1"/>
            <p:nvPr/>
          </p:nvSpPr>
          <p:spPr>
            <a:xfrm>
              <a:off x="6517" y="5086"/>
              <a:ext cx="7376" cy="2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ru-RU" b="1">
                  <a:latin typeface="Arial" panose="020B0604020202020204" pitchFamily="34" charset="0"/>
                  <a:cs typeface="Arial" panose="020B0604020202020204" pitchFamily="34" charset="0"/>
                </a:rPr>
                <a:t>CMU Resolution No. 758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establishes the procedure for state monitoring of water resources.</a:t>
              </a:r>
            </a:p>
            <a:p>
              <a:r>
                <a:rPr lang="en-US" altLang="ru-RU" b="1">
                  <a:latin typeface="Arial" panose="020B0604020202020204" pitchFamily="34" charset="0"/>
                  <a:cs typeface="Arial" panose="020B0604020202020204" pitchFamily="34" charset="0"/>
                </a:rPr>
                <a:t>The National Strategy for the Restoration of Ukraine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sets the direction for the post-war restoration of natural ecosystems.</a:t>
              </a:r>
            </a:p>
            <a:p>
              <a:r>
                <a:rPr lang="en-US" altLang="ru-RU" b="1">
                  <a:latin typeface="Arial" panose="020B0604020202020204" pitchFamily="34" charset="0"/>
                  <a:cs typeface="Arial" panose="020B0604020202020204" pitchFamily="34" charset="0"/>
                </a:rPr>
                <a:t>The OECD and EU4Environment recommendations</a:t>
              </a:r>
              <a:r>
                <a:rPr lang="en-US" altLang="ru-RU">
                  <a:latin typeface="Arial" panose="020B0604020202020204" pitchFamily="34" charset="0"/>
                  <a:cs typeface="Arial" panose="020B0604020202020204" pitchFamily="34" charset="0"/>
                </a:rPr>
                <a:t> define environmental standards for the restoration of the water sector.</a:t>
              </a:r>
            </a:p>
          </p:txBody>
        </p:sp>
      </p:grp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rcRect l="10303" r="15644"/>
          <a:stretch>
            <a:fillRect/>
          </a:stretch>
        </p:blipFill>
        <p:spPr>
          <a:xfrm>
            <a:off x="6109335" y="1191895"/>
            <a:ext cx="2036445" cy="18014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10" h="3776">
                <a:moveTo>
                  <a:pt x="650" y="0"/>
                </a:moveTo>
                <a:lnTo>
                  <a:pt x="3252" y="0"/>
                </a:lnTo>
                <a:cubicBezTo>
                  <a:pt x="3611" y="0"/>
                  <a:pt x="3910" y="284"/>
                  <a:pt x="3910" y="610"/>
                </a:cubicBezTo>
                <a:lnTo>
                  <a:pt x="3902" y="3293"/>
                </a:lnTo>
                <a:cubicBezTo>
                  <a:pt x="3902" y="3487"/>
                  <a:pt x="3800" y="3658"/>
                  <a:pt x="3641" y="3766"/>
                </a:cubicBezTo>
                <a:lnTo>
                  <a:pt x="3625" y="3776"/>
                </a:lnTo>
                <a:lnTo>
                  <a:pt x="277" y="3776"/>
                </a:lnTo>
                <a:lnTo>
                  <a:pt x="261" y="3766"/>
                </a:lnTo>
                <a:cubicBezTo>
                  <a:pt x="103" y="3658"/>
                  <a:pt x="0" y="3487"/>
                  <a:pt x="0" y="3293"/>
                </a:cubicBezTo>
                <a:lnTo>
                  <a:pt x="0" y="589"/>
                </a:lnTo>
                <a:cubicBezTo>
                  <a:pt x="0" y="264"/>
                  <a:pt x="291" y="0"/>
                  <a:pt x="650" y="0"/>
                </a:cubicBezTo>
                <a:close/>
              </a:path>
            </a:pathLst>
          </a:cu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7"/>
          <a:srcRect l="51189" t="23016" r="8711" b="15609"/>
          <a:stretch>
            <a:fillRect/>
          </a:stretch>
        </p:blipFill>
        <p:spPr>
          <a:xfrm>
            <a:off x="640080" y="3326765"/>
            <a:ext cx="2131060" cy="176276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56" h="2776">
                <a:moveTo>
                  <a:pt x="510" y="0"/>
                </a:moveTo>
                <a:lnTo>
                  <a:pt x="2847" y="0"/>
                </a:lnTo>
                <a:cubicBezTo>
                  <a:pt x="3128" y="0"/>
                  <a:pt x="3356" y="207"/>
                  <a:pt x="3356" y="462"/>
                </a:cubicBezTo>
                <a:lnTo>
                  <a:pt x="3356" y="2309"/>
                </a:lnTo>
                <a:cubicBezTo>
                  <a:pt x="3356" y="2564"/>
                  <a:pt x="3110" y="2776"/>
                  <a:pt x="2829" y="2776"/>
                </a:cubicBezTo>
                <a:lnTo>
                  <a:pt x="510" y="2770"/>
                </a:lnTo>
                <a:cubicBezTo>
                  <a:pt x="228" y="2770"/>
                  <a:pt x="0" y="2564"/>
                  <a:pt x="0" y="2309"/>
                </a:cubicBezTo>
                <a:lnTo>
                  <a:pt x="0" y="462"/>
                </a:lnTo>
                <a:cubicBezTo>
                  <a:pt x="0" y="207"/>
                  <a:pt x="228" y="0"/>
                  <a:pt x="510" y="0"/>
                </a:cubicBezTo>
                <a:close/>
              </a:path>
            </a:pathLst>
          </a:custGeom>
        </p:spPr>
      </p:pic>
      <p:sp>
        <p:nvSpPr>
          <p:cNvPr id="13" name="Google Shape;88;p17"/>
          <p:cNvSpPr txBox="1">
            <a:spLocks noGrp="1"/>
          </p:cNvSpPr>
          <p:nvPr/>
        </p:nvSpPr>
        <p:spPr>
          <a:xfrm>
            <a:off x="-10981690" y="445135"/>
            <a:ext cx="9987915" cy="572770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rmAutofit fontScale="8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</a:rPr>
              <a:t>Використання</a:t>
            </a:r>
            <a:r>
              <a:rPr lang="en-US" altLang="ru-RU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altLang="en-US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</a:rPr>
              <a:t>кадастрових</a:t>
            </a:r>
            <a:r>
              <a:rPr lang="en-US" altLang="ru-RU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altLang="en-US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</a:rPr>
              <a:t>даних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56000"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-121285" y="0"/>
            <a:ext cx="9265285" cy="5394325"/>
          </a:xfrm>
          <a:prstGeom prst="rect">
            <a:avLst/>
          </a:prstGeom>
          <a:gradFill>
            <a:gsLst>
              <a:gs pos="50000">
                <a:srgbClr val="4FB995">
                  <a:alpha val="30000"/>
                </a:srgbClr>
              </a:gs>
              <a:gs pos="0">
                <a:schemeClr val="bg1"/>
              </a:gs>
              <a:gs pos="100000">
                <a:srgbClr val="3A988A">
                  <a:alpha val="8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alphaModFix amt="5000"/>
          </a:blip>
          <a:srcRect l="10303" r="15644"/>
          <a:stretch>
            <a:fillRect/>
          </a:stretch>
        </p:blipFill>
        <p:spPr>
          <a:xfrm rot="2640000">
            <a:off x="-3221990" y="-659130"/>
            <a:ext cx="6395085" cy="68148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10" h="3776">
                <a:moveTo>
                  <a:pt x="650" y="0"/>
                </a:moveTo>
                <a:lnTo>
                  <a:pt x="3252" y="0"/>
                </a:lnTo>
                <a:cubicBezTo>
                  <a:pt x="3611" y="0"/>
                  <a:pt x="3910" y="284"/>
                  <a:pt x="3910" y="610"/>
                </a:cubicBezTo>
                <a:lnTo>
                  <a:pt x="3902" y="3293"/>
                </a:lnTo>
                <a:cubicBezTo>
                  <a:pt x="3902" y="3487"/>
                  <a:pt x="3800" y="3658"/>
                  <a:pt x="3641" y="3766"/>
                </a:cubicBezTo>
                <a:lnTo>
                  <a:pt x="3625" y="3776"/>
                </a:lnTo>
                <a:lnTo>
                  <a:pt x="277" y="3776"/>
                </a:lnTo>
                <a:lnTo>
                  <a:pt x="261" y="3766"/>
                </a:lnTo>
                <a:cubicBezTo>
                  <a:pt x="103" y="3658"/>
                  <a:pt x="0" y="3487"/>
                  <a:pt x="0" y="3293"/>
                </a:cubicBezTo>
                <a:lnTo>
                  <a:pt x="0" y="589"/>
                </a:lnTo>
                <a:cubicBezTo>
                  <a:pt x="0" y="264"/>
                  <a:pt x="291" y="0"/>
                  <a:pt x="650" y="0"/>
                </a:cubicBezTo>
                <a:close/>
              </a:path>
            </a:pathLst>
          </a:custGeom>
        </p:spPr>
      </p:pic>
      <p:sp>
        <p:nvSpPr>
          <p:cNvPr id="28" name="Полилиния 27"/>
          <p:cNvSpPr/>
          <p:nvPr/>
        </p:nvSpPr>
        <p:spPr>
          <a:xfrm rot="13320000" flipH="1">
            <a:off x="-3361055" y="-789305"/>
            <a:ext cx="6829425" cy="7355840"/>
          </a:xfrm>
          <a:custGeom>
            <a:avLst/>
            <a:gdLst>
              <a:gd name="connsiteX0" fmla="*/ 0 w 10571"/>
              <a:gd name="connsiteY0" fmla="*/ 1758 h 11584"/>
              <a:gd name="connsiteX1" fmla="*/ 1758 w 10571"/>
              <a:gd name="connsiteY1" fmla="*/ 0 h 11584"/>
              <a:gd name="connsiteX2" fmla="*/ 8792 w 10571"/>
              <a:gd name="connsiteY2" fmla="*/ 0 h 11584"/>
              <a:gd name="connsiteX3" fmla="*/ 10571 w 10571"/>
              <a:gd name="connsiteY3" fmla="*/ 1819 h 11584"/>
              <a:gd name="connsiteX4" fmla="*/ 10550 w 10571"/>
              <a:gd name="connsiteY4" fmla="*/ 9825 h 11584"/>
              <a:gd name="connsiteX5" fmla="*/ 8792 w 10571"/>
              <a:gd name="connsiteY5" fmla="*/ 11584 h 11584"/>
              <a:gd name="connsiteX6" fmla="*/ 1758 w 10571"/>
              <a:gd name="connsiteY6" fmla="*/ 11584 h 11584"/>
              <a:gd name="connsiteX7" fmla="*/ 0 w 10571"/>
              <a:gd name="connsiteY7" fmla="*/ 9825 h 11584"/>
              <a:gd name="connsiteX8" fmla="*/ 0 w 10571"/>
              <a:gd name="connsiteY8" fmla="*/ 1758 h 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1" h="11584">
                <a:moveTo>
                  <a:pt x="0" y="1758"/>
                </a:moveTo>
                <a:cubicBezTo>
                  <a:pt x="0" y="787"/>
                  <a:pt x="787" y="0"/>
                  <a:pt x="1758" y="0"/>
                </a:cubicBezTo>
                <a:lnTo>
                  <a:pt x="8792" y="0"/>
                </a:lnTo>
                <a:cubicBezTo>
                  <a:pt x="9763" y="0"/>
                  <a:pt x="10571" y="848"/>
                  <a:pt x="10571" y="1819"/>
                </a:cubicBezTo>
                <a:lnTo>
                  <a:pt x="10550" y="9825"/>
                </a:lnTo>
                <a:cubicBezTo>
                  <a:pt x="10550" y="10796"/>
                  <a:pt x="9763" y="11584"/>
                  <a:pt x="8792" y="11584"/>
                </a:cubicBezTo>
                <a:lnTo>
                  <a:pt x="1758" y="11584"/>
                </a:lnTo>
                <a:cubicBezTo>
                  <a:pt x="787" y="11584"/>
                  <a:pt x="0" y="10796"/>
                  <a:pt x="0" y="9825"/>
                </a:cubicBezTo>
                <a:lnTo>
                  <a:pt x="0" y="1758"/>
                </a:lnTo>
                <a:close/>
              </a:path>
            </a:pathLst>
          </a:custGeom>
          <a:solidFill>
            <a:schemeClr val="tx2">
              <a:alpha val="84000"/>
            </a:schemeClr>
          </a:solidFill>
          <a:ln>
            <a:noFill/>
          </a:ln>
          <a:effectLst>
            <a:outerShdw blurRad="444500" dist="38100" dir="13500000" sx="103000" sy="103000" algn="b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dirty="0"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-635" y="445135"/>
            <a:ext cx="9987915" cy="572770"/>
          </a:xfrm>
          <a:prstGeom prst="rect">
            <a:avLst/>
          </a:prstGeom>
          <a:solidFill>
            <a:schemeClr val="tx2">
              <a:alpha val="91000"/>
            </a:schemeClr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</a:rPr>
              <a:t>Use of cadastral data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>
            <a:alphaModFix amt="20000"/>
          </a:blip>
          <a:srcRect l="51189" t="23016" r="8711" b="15609"/>
          <a:stretch>
            <a:fillRect/>
          </a:stretch>
        </p:blipFill>
        <p:spPr>
          <a:xfrm rot="2700000">
            <a:off x="4036695" y="2596515"/>
            <a:ext cx="7103745" cy="63741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56" h="2776">
                <a:moveTo>
                  <a:pt x="510" y="0"/>
                </a:moveTo>
                <a:lnTo>
                  <a:pt x="2847" y="0"/>
                </a:lnTo>
                <a:cubicBezTo>
                  <a:pt x="3128" y="0"/>
                  <a:pt x="3356" y="207"/>
                  <a:pt x="3356" y="462"/>
                </a:cubicBezTo>
                <a:lnTo>
                  <a:pt x="3356" y="2309"/>
                </a:lnTo>
                <a:cubicBezTo>
                  <a:pt x="3356" y="2564"/>
                  <a:pt x="3110" y="2776"/>
                  <a:pt x="2829" y="2776"/>
                </a:cubicBezTo>
                <a:lnTo>
                  <a:pt x="510" y="2770"/>
                </a:lnTo>
                <a:cubicBezTo>
                  <a:pt x="228" y="2770"/>
                  <a:pt x="0" y="2564"/>
                  <a:pt x="0" y="2309"/>
                </a:cubicBezTo>
                <a:lnTo>
                  <a:pt x="0" y="462"/>
                </a:lnTo>
                <a:cubicBezTo>
                  <a:pt x="0" y="207"/>
                  <a:pt x="228" y="0"/>
                  <a:pt x="510" y="0"/>
                </a:cubicBezTo>
                <a:close/>
              </a:path>
            </a:pathLst>
          </a:cu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>
            <a:lum contrast="-12000"/>
          </a:blip>
          <a:srcRect l="2425" t="11922" r="22965" b="4482"/>
          <a:stretch>
            <a:fillRect/>
          </a:stretch>
        </p:blipFill>
        <p:spPr>
          <a:xfrm>
            <a:off x="2983230" y="1110925"/>
            <a:ext cx="9036050" cy="61915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230" h="9751">
                <a:moveTo>
                  <a:pt x="6768" y="0"/>
                </a:moveTo>
                <a:cubicBezTo>
                  <a:pt x="7264" y="-6"/>
                  <a:pt x="7786" y="183"/>
                  <a:pt x="8210" y="565"/>
                </a:cubicBezTo>
                <a:lnTo>
                  <a:pt x="14164" y="5926"/>
                </a:lnTo>
                <a:cubicBezTo>
                  <a:pt x="14177" y="5937"/>
                  <a:pt x="14190" y="5949"/>
                  <a:pt x="14202" y="5961"/>
                </a:cubicBezTo>
                <a:lnTo>
                  <a:pt x="14230" y="5987"/>
                </a:lnTo>
                <a:lnTo>
                  <a:pt x="14230" y="8847"/>
                </a:lnTo>
                <a:lnTo>
                  <a:pt x="13421" y="9751"/>
                </a:lnTo>
                <a:lnTo>
                  <a:pt x="1100" y="9751"/>
                </a:lnTo>
                <a:lnTo>
                  <a:pt x="459" y="9173"/>
                </a:lnTo>
                <a:cubicBezTo>
                  <a:pt x="279" y="9011"/>
                  <a:pt x="132" y="8828"/>
                  <a:pt x="19" y="8633"/>
                </a:cubicBezTo>
                <a:lnTo>
                  <a:pt x="0" y="8600"/>
                </a:lnTo>
                <a:lnTo>
                  <a:pt x="0" y="6718"/>
                </a:lnTo>
                <a:lnTo>
                  <a:pt x="9" y="6704"/>
                </a:lnTo>
                <a:cubicBezTo>
                  <a:pt x="50" y="6642"/>
                  <a:pt x="96" y="6583"/>
                  <a:pt x="147" y="6527"/>
                </a:cubicBezTo>
                <a:lnTo>
                  <a:pt x="5545" y="532"/>
                </a:lnTo>
                <a:cubicBezTo>
                  <a:pt x="5860" y="182"/>
                  <a:pt x="6302" y="6"/>
                  <a:pt x="6768" y="0"/>
                </a:cubicBezTo>
                <a:close/>
              </a:path>
            </a:pathLst>
          </a:custGeom>
          <a:solidFill>
            <a:schemeClr val="tx2">
              <a:alpha val="89000"/>
            </a:schemeClr>
          </a:solidFill>
        </p:spPr>
      </p:pic>
      <p:sp>
        <p:nvSpPr>
          <p:cNvPr id="5" name="Текстовое поле 4"/>
          <p:cNvSpPr txBox="1"/>
          <p:nvPr/>
        </p:nvSpPr>
        <p:spPr>
          <a:xfrm>
            <a:off x="168275" y="1226820"/>
            <a:ext cx="303276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Ensures the accuracy of boundaries and land status.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Integration with GIS showed the structure of land use.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Changes were identified based on satellite observations.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Allows you to determine the status of plots and responsible land users.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7"/>
          <a:srcRect l="4499" t="1035"/>
          <a:stretch>
            <a:fillRect/>
          </a:stretch>
        </p:blipFill>
        <p:spPr>
          <a:xfrm>
            <a:off x="2783232" y="1089204"/>
            <a:ext cx="8412453" cy="681718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248" h="10736">
                <a:moveTo>
                  <a:pt x="7171" y="0"/>
                </a:moveTo>
                <a:cubicBezTo>
                  <a:pt x="7598" y="1"/>
                  <a:pt x="8028" y="155"/>
                  <a:pt x="8373" y="466"/>
                </a:cubicBezTo>
                <a:lnTo>
                  <a:pt x="13248" y="4855"/>
                </a:lnTo>
                <a:lnTo>
                  <a:pt x="13248" y="8453"/>
                </a:lnTo>
                <a:lnTo>
                  <a:pt x="11204" y="10736"/>
                </a:lnTo>
                <a:lnTo>
                  <a:pt x="2418" y="10736"/>
                </a:lnTo>
                <a:lnTo>
                  <a:pt x="600" y="9099"/>
                </a:lnTo>
                <a:cubicBezTo>
                  <a:pt x="-136" y="8436"/>
                  <a:pt x="-204" y="7313"/>
                  <a:pt x="447" y="6589"/>
                </a:cubicBezTo>
                <a:lnTo>
                  <a:pt x="5861" y="577"/>
                </a:lnTo>
                <a:cubicBezTo>
                  <a:pt x="6207" y="193"/>
                  <a:pt x="6687" y="-2"/>
                  <a:pt x="7171" y="0"/>
                </a:cubicBezTo>
                <a:close/>
              </a:path>
            </a:pathLst>
          </a:custGeom>
        </p:spPr>
      </p:pic>
      <p:sp>
        <p:nvSpPr>
          <p:cNvPr id="9" name="Google Shape;88;p17"/>
          <p:cNvSpPr txBox="1">
            <a:spLocks noGrp="1"/>
          </p:cNvSpPr>
          <p:nvPr/>
        </p:nvSpPr>
        <p:spPr>
          <a:xfrm>
            <a:off x="11195685" y="572135"/>
            <a:ext cx="9987915" cy="572770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rmAutofit fontScale="8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</a:rPr>
              <a:t>Геоінформаційний</a:t>
            </a:r>
            <a:r>
              <a:rPr lang="en-US" altLang="ru-RU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altLang="en-US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</a:rPr>
              <a:t>аналіз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>
            <a:alphaModFix amt="56000"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/>
          <p:cNvPicPr preferRelativeResize="0"/>
          <p:nvPr/>
        </p:nvPicPr>
        <p:blipFill>
          <a:blip r:embed="rId8">
            <a:alphaModFix amt="54000"/>
            <a:lum bright="12000" contrast="42000"/>
          </a:blip>
          <a:stretch>
            <a:fillRect/>
          </a:stretch>
        </p:blipFill>
        <p:spPr>
          <a:xfrm>
            <a:off x="9895033" y="-2846070"/>
            <a:ext cx="521055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Прямоугольник 21"/>
          <p:cNvSpPr/>
          <p:nvPr/>
        </p:nvSpPr>
        <p:spPr>
          <a:xfrm>
            <a:off x="-121285" y="0"/>
            <a:ext cx="9265285" cy="5394325"/>
          </a:xfrm>
          <a:prstGeom prst="rect">
            <a:avLst/>
          </a:prstGeom>
          <a:gradFill>
            <a:gsLst>
              <a:gs pos="50000">
                <a:srgbClr val="4FB995">
                  <a:alpha val="30000"/>
                </a:srgbClr>
              </a:gs>
              <a:gs pos="0">
                <a:schemeClr val="bg1"/>
              </a:gs>
              <a:gs pos="100000">
                <a:srgbClr val="3A988A">
                  <a:alpha val="81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Полилиния 3"/>
          <p:cNvSpPr/>
          <p:nvPr/>
        </p:nvSpPr>
        <p:spPr>
          <a:xfrm rot="13320000" flipH="1">
            <a:off x="2868930" y="646430"/>
            <a:ext cx="6687185" cy="8973185"/>
          </a:xfrm>
          <a:custGeom>
            <a:avLst/>
            <a:gdLst>
              <a:gd name="connsiteX0" fmla="*/ 0 w 10571"/>
              <a:gd name="connsiteY0" fmla="*/ 1758 h 11584"/>
              <a:gd name="connsiteX1" fmla="*/ 1758 w 10571"/>
              <a:gd name="connsiteY1" fmla="*/ 0 h 11584"/>
              <a:gd name="connsiteX2" fmla="*/ 8792 w 10571"/>
              <a:gd name="connsiteY2" fmla="*/ 0 h 11584"/>
              <a:gd name="connsiteX3" fmla="*/ 10571 w 10571"/>
              <a:gd name="connsiteY3" fmla="*/ 1819 h 11584"/>
              <a:gd name="connsiteX4" fmla="*/ 10550 w 10571"/>
              <a:gd name="connsiteY4" fmla="*/ 9825 h 11584"/>
              <a:gd name="connsiteX5" fmla="*/ 8792 w 10571"/>
              <a:gd name="connsiteY5" fmla="*/ 11584 h 11584"/>
              <a:gd name="connsiteX6" fmla="*/ 1758 w 10571"/>
              <a:gd name="connsiteY6" fmla="*/ 11584 h 11584"/>
              <a:gd name="connsiteX7" fmla="*/ 0 w 10571"/>
              <a:gd name="connsiteY7" fmla="*/ 9825 h 11584"/>
              <a:gd name="connsiteX8" fmla="*/ 0 w 10571"/>
              <a:gd name="connsiteY8" fmla="*/ 1758 h 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1" h="11584">
                <a:moveTo>
                  <a:pt x="0" y="1758"/>
                </a:moveTo>
                <a:cubicBezTo>
                  <a:pt x="0" y="787"/>
                  <a:pt x="787" y="0"/>
                  <a:pt x="1758" y="0"/>
                </a:cubicBezTo>
                <a:lnTo>
                  <a:pt x="8792" y="0"/>
                </a:lnTo>
                <a:cubicBezTo>
                  <a:pt x="9763" y="0"/>
                  <a:pt x="10571" y="848"/>
                  <a:pt x="10571" y="1819"/>
                </a:cubicBezTo>
                <a:lnTo>
                  <a:pt x="10550" y="9825"/>
                </a:lnTo>
                <a:cubicBezTo>
                  <a:pt x="10550" y="10796"/>
                  <a:pt x="9763" y="11584"/>
                  <a:pt x="8792" y="11584"/>
                </a:cubicBezTo>
                <a:lnTo>
                  <a:pt x="1758" y="11584"/>
                </a:lnTo>
                <a:cubicBezTo>
                  <a:pt x="787" y="11584"/>
                  <a:pt x="0" y="10796"/>
                  <a:pt x="0" y="9825"/>
                </a:cubicBezTo>
                <a:lnTo>
                  <a:pt x="0" y="1758"/>
                </a:lnTo>
                <a:close/>
              </a:path>
            </a:pathLst>
          </a:custGeom>
          <a:solidFill>
            <a:schemeClr val="tx2">
              <a:alpha val="68000"/>
            </a:schemeClr>
          </a:solidFill>
          <a:ln>
            <a:noFill/>
          </a:ln>
          <a:effectLst>
            <a:outerShdw blurRad="444500" dist="38100" dir="13500000" sx="103000" sy="103000" algn="b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9">
            <a:alphaModFix amt="5000"/>
            <a:lum bright="100000" contrast="-96000"/>
          </a:blip>
          <a:srcRect l="4499" t="1035"/>
          <a:stretch>
            <a:fillRect/>
          </a:stretch>
        </p:blipFill>
        <p:spPr>
          <a:xfrm>
            <a:off x="1574800" y="445135"/>
            <a:ext cx="9667240" cy="78346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248" h="10736">
                <a:moveTo>
                  <a:pt x="7171" y="0"/>
                </a:moveTo>
                <a:cubicBezTo>
                  <a:pt x="7598" y="1"/>
                  <a:pt x="8028" y="155"/>
                  <a:pt x="8373" y="466"/>
                </a:cubicBezTo>
                <a:lnTo>
                  <a:pt x="13248" y="4855"/>
                </a:lnTo>
                <a:lnTo>
                  <a:pt x="13248" y="8453"/>
                </a:lnTo>
                <a:lnTo>
                  <a:pt x="11204" y="10736"/>
                </a:lnTo>
                <a:lnTo>
                  <a:pt x="2418" y="10736"/>
                </a:lnTo>
                <a:lnTo>
                  <a:pt x="600" y="9099"/>
                </a:lnTo>
                <a:cubicBezTo>
                  <a:pt x="-136" y="8436"/>
                  <a:pt x="-204" y="7313"/>
                  <a:pt x="447" y="6589"/>
                </a:cubicBezTo>
                <a:lnTo>
                  <a:pt x="5861" y="577"/>
                </a:lnTo>
                <a:cubicBezTo>
                  <a:pt x="6207" y="193"/>
                  <a:pt x="6687" y="-2"/>
                  <a:pt x="7171" y="0"/>
                </a:cubicBezTo>
                <a:close/>
              </a:path>
            </a:pathLst>
          </a:custGeom>
        </p:spPr>
      </p:pic>
      <p:sp>
        <p:nvSpPr>
          <p:cNvPr id="120" name="Google Shape;120;p21"/>
          <p:cNvSpPr txBox="1">
            <a:spLocks noGrp="1"/>
          </p:cNvSpPr>
          <p:nvPr>
            <p:ph type="body" idx="1"/>
          </p:nvPr>
        </p:nvSpPr>
        <p:spPr>
          <a:xfrm>
            <a:off x="5020945" y="1233805"/>
            <a:ext cx="3989070" cy="40119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en-US" altLang="ru-RU" sz="1200" b="1">
                <a:solidFill>
                  <a:srgbClr val="22222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Materials and analysis tools used</a:t>
            </a: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en-US" altLang="ru-RU" sz="1200" b="1">
                <a:solidFill>
                  <a:srgbClr val="22222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Satellite data:</a:t>
            </a: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en-US" altLang="ru-RU" sz="1200" b="1">
                <a:solidFill>
                  <a:srgbClr val="22222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Sentinel-1 </a:t>
            </a:r>
            <a:r>
              <a:rPr lang="en-US" altLang="ru-RU" sz="1200">
                <a:solidFill>
                  <a:srgbClr val="22222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— radar images for assessing surface moisture and soil structure.</a:t>
            </a:r>
            <a:endParaRPr lang="en-US" altLang="ru-RU" sz="1200" b="1">
              <a:solidFill>
                <a:srgbClr val="22222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en-US" altLang="ru-RU" sz="1200" b="1">
                <a:solidFill>
                  <a:srgbClr val="22222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Sentinel-2 </a:t>
            </a:r>
            <a:r>
              <a:rPr lang="en-US" altLang="ru-RU" sz="1200">
                <a:solidFill>
                  <a:srgbClr val="22222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— optical images for determining water surface area and vegetation condition.</a:t>
            </a:r>
            <a:endParaRPr lang="en-US" altLang="ru-RU" sz="1200" b="1">
              <a:solidFill>
                <a:srgbClr val="22222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en-US" altLang="ru-RU" sz="1200" b="1">
                <a:solidFill>
                  <a:srgbClr val="22222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Software:</a:t>
            </a: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en-US" altLang="ru-RU" sz="1200" b="1">
                <a:solidFill>
                  <a:srgbClr val="22222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QGIS </a:t>
            </a:r>
            <a:r>
              <a:rPr lang="en-US" altLang="ru-RU" sz="1200">
                <a:solidFill>
                  <a:srgbClr val="22222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— creation of NDWI and NDVI index maps, analysis of changes in water regime and vegetation cover between 2021 and 2025.</a:t>
            </a: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en-US" altLang="ru-RU" sz="1200" b="1">
                <a:solidFill>
                  <a:srgbClr val="22222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TopoCAD </a:t>
            </a:r>
            <a:r>
              <a:rPr lang="en-US" altLang="ru-RU" sz="1200">
                <a:solidFill>
                  <a:srgbClr val="22222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— construction of a digital elevation model (DEM) and analysis of slopes to identify areas of potential erosion.</a:t>
            </a:r>
          </a:p>
          <a:p>
            <a:pPr marL="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 lang="en-US" altLang="ru-RU" sz="1200">
              <a:solidFill>
                <a:srgbClr val="222222"/>
              </a:solidFill>
              <a:highlight>
                <a:schemeClr val="dk1"/>
              </a:highlight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1" name="Google Shape;121;p21"/>
          <p:cNvPicPr preferRelativeResize="0">
            <a:picLocks noChangeAspect="1"/>
          </p:cNvPicPr>
          <p:nvPr/>
        </p:nvPicPr>
        <p:blipFill>
          <a:blip r:embed="rId10"/>
          <a:srcRect b="993"/>
          <a:stretch>
            <a:fillRect/>
          </a:stretch>
        </p:blipFill>
        <p:spPr>
          <a:xfrm>
            <a:off x="-1742440" y="-3048000"/>
            <a:ext cx="7169785" cy="75590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964" h="9451">
                <a:moveTo>
                  <a:pt x="2810" y="0"/>
                </a:moveTo>
                <a:lnTo>
                  <a:pt x="5227" y="0"/>
                </a:lnTo>
                <a:lnTo>
                  <a:pt x="8577" y="3017"/>
                </a:lnTo>
                <a:cubicBezTo>
                  <a:pt x="8771" y="3191"/>
                  <a:pt x="8899" y="3412"/>
                  <a:pt x="8958" y="3647"/>
                </a:cubicBezTo>
                <a:lnTo>
                  <a:pt x="8964" y="3673"/>
                </a:lnTo>
                <a:lnTo>
                  <a:pt x="8964" y="4240"/>
                </a:lnTo>
                <a:lnTo>
                  <a:pt x="8963" y="4245"/>
                </a:lnTo>
                <a:cubicBezTo>
                  <a:pt x="8916" y="4441"/>
                  <a:pt x="8822" y="4629"/>
                  <a:pt x="8677" y="4789"/>
                </a:cubicBezTo>
                <a:lnTo>
                  <a:pt x="4881" y="9028"/>
                </a:lnTo>
                <a:cubicBezTo>
                  <a:pt x="4419" y="9541"/>
                  <a:pt x="3585" y="9601"/>
                  <a:pt x="3068" y="9135"/>
                </a:cubicBezTo>
                <a:lnTo>
                  <a:pt x="0" y="6373"/>
                </a:lnTo>
                <a:lnTo>
                  <a:pt x="0" y="3121"/>
                </a:lnTo>
                <a:lnTo>
                  <a:pt x="281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4580805" y="4528924"/>
            <a:ext cx="440195" cy="46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4609380" y="3724235"/>
            <a:ext cx="440200" cy="4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илиния 2"/>
          <p:cNvSpPr/>
          <p:nvPr/>
        </p:nvSpPr>
        <p:spPr>
          <a:xfrm rot="13320000" flipH="1">
            <a:off x="-1995170" y="-3580130"/>
            <a:ext cx="6727825" cy="7250430"/>
          </a:xfrm>
          <a:custGeom>
            <a:avLst/>
            <a:gdLst>
              <a:gd name="connsiteX0" fmla="*/ 0 w 10571"/>
              <a:gd name="connsiteY0" fmla="*/ 1758 h 11584"/>
              <a:gd name="connsiteX1" fmla="*/ 1758 w 10571"/>
              <a:gd name="connsiteY1" fmla="*/ 0 h 11584"/>
              <a:gd name="connsiteX2" fmla="*/ 8792 w 10571"/>
              <a:gd name="connsiteY2" fmla="*/ 0 h 11584"/>
              <a:gd name="connsiteX3" fmla="*/ 10571 w 10571"/>
              <a:gd name="connsiteY3" fmla="*/ 1819 h 11584"/>
              <a:gd name="connsiteX4" fmla="*/ 10550 w 10571"/>
              <a:gd name="connsiteY4" fmla="*/ 9825 h 11584"/>
              <a:gd name="connsiteX5" fmla="*/ 8792 w 10571"/>
              <a:gd name="connsiteY5" fmla="*/ 11584 h 11584"/>
              <a:gd name="connsiteX6" fmla="*/ 1758 w 10571"/>
              <a:gd name="connsiteY6" fmla="*/ 11584 h 11584"/>
              <a:gd name="connsiteX7" fmla="*/ 0 w 10571"/>
              <a:gd name="connsiteY7" fmla="*/ 9825 h 11584"/>
              <a:gd name="connsiteX8" fmla="*/ 0 w 10571"/>
              <a:gd name="connsiteY8" fmla="*/ 1758 h 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1" h="11584">
                <a:moveTo>
                  <a:pt x="0" y="1758"/>
                </a:moveTo>
                <a:cubicBezTo>
                  <a:pt x="0" y="787"/>
                  <a:pt x="787" y="0"/>
                  <a:pt x="1758" y="0"/>
                </a:cubicBezTo>
                <a:lnTo>
                  <a:pt x="8792" y="0"/>
                </a:lnTo>
                <a:cubicBezTo>
                  <a:pt x="9763" y="0"/>
                  <a:pt x="10571" y="848"/>
                  <a:pt x="10571" y="1819"/>
                </a:cubicBezTo>
                <a:lnTo>
                  <a:pt x="10550" y="9825"/>
                </a:lnTo>
                <a:cubicBezTo>
                  <a:pt x="10550" y="10796"/>
                  <a:pt x="9763" y="11584"/>
                  <a:pt x="8792" y="11584"/>
                </a:cubicBezTo>
                <a:lnTo>
                  <a:pt x="1758" y="11584"/>
                </a:lnTo>
                <a:cubicBezTo>
                  <a:pt x="787" y="11584"/>
                  <a:pt x="0" y="10796"/>
                  <a:pt x="0" y="9825"/>
                </a:cubicBezTo>
                <a:lnTo>
                  <a:pt x="0" y="1758"/>
                </a:lnTo>
                <a:close/>
              </a:path>
            </a:pathLst>
          </a:custGeom>
          <a:solidFill>
            <a:schemeClr val="tx2">
              <a:alpha val="13000"/>
            </a:schemeClr>
          </a:solidFill>
          <a:ln>
            <a:noFill/>
          </a:ln>
          <a:effectLst>
            <a:outerShdw blurRad="444500" dist="38100" dir="13500000" sx="103000" sy="103000" algn="b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dirty="0"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-635" y="445135"/>
            <a:ext cx="9987915" cy="572770"/>
          </a:xfrm>
          <a:prstGeom prst="rect">
            <a:avLst/>
          </a:prstGeom>
          <a:solidFill>
            <a:schemeClr val="tx2">
              <a:alpha val="91000"/>
            </a:schemeClr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</a:rPr>
              <a:t>Geographic information analysis</a:t>
            </a:r>
          </a:p>
        </p:txBody>
      </p:sp>
      <p:pic>
        <p:nvPicPr>
          <p:cNvPr id="129" name="Google Shape;129;p22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rcRect l="19359" t="5558" r="17341"/>
          <a:stretch>
            <a:fillRect/>
          </a:stretch>
        </p:blipFill>
        <p:spPr>
          <a:xfrm>
            <a:off x="3886200" y="7179945"/>
            <a:ext cx="1885950" cy="37707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70" h="5938">
                <a:moveTo>
                  <a:pt x="451" y="0"/>
                </a:moveTo>
                <a:lnTo>
                  <a:pt x="2519" y="0"/>
                </a:lnTo>
                <a:cubicBezTo>
                  <a:pt x="2768" y="0"/>
                  <a:pt x="2970" y="476"/>
                  <a:pt x="2970" y="1063"/>
                </a:cubicBezTo>
                <a:lnTo>
                  <a:pt x="2970" y="5315"/>
                </a:lnTo>
                <a:cubicBezTo>
                  <a:pt x="2970" y="5544"/>
                  <a:pt x="2937" y="5758"/>
                  <a:pt x="2882" y="5934"/>
                </a:cubicBezTo>
                <a:lnTo>
                  <a:pt x="2880" y="5938"/>
                </a:lnTo>
                <a:lnTo>
                  <a:pt x="86" y="5938"/>
                </a:lnTo>
                <a:lnTo>
                  <a:pt x="83" y="5930"/>
                </a:lnTo>
                <a:cubicBezTo>
                  <a:pt x="31" y="5756"/>
                  <a:pt x="0" y="5544"/>
                  <a:pt x="0" y="5315"/>
                </a:cubicBezTo>
                <a:lnTo>
                  <a:pt x="0" y="1063"/>
                </a:lnTo>
                <a:cubicBezTo>
                  <a:pt x="0" y="476"/>
                  <a:pt x="202" y="0"/>
                  <a:pt x="45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33" name="Google Shape;133;p22"/>
          <p:cNvSpPr txBox="1"/>
          <p:nvPr>
            <p:custDataLst>
              <p:tags r:id="rId2"/>
            </p:custDataLst>
          </p:nvPr>
        </p:nvSpPr>
        <p:spPr>
          <a:xfrm>
            <a:off x="3773170" y="6658610"/>
            <a:ext cx="1885950" cy="347345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2"/>
                </a:solidFill>
              </a:rPr>
              <a:t>Травень 2021 року</a:t>
            </a:r>
            <a:endParaRPr sz="1200" b="1" i="1">
              <a:solidFill>
                <a:schemeClr val="dk2"/>
              </a:solidFill>
            </a:endParaRPr>
          </a:p>
        </p:txBody>
      </p:sp>
      <p:pic>
        <p:nvPicPr>
          <p:cNvPr id="130" name="Google Shape;130;p22"/>
          <p:cNvPicPr preferRelativeResize="0"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rcRect l="14650" r="25748" b="4630"/>
          <a:stretch>
            <a:fillRect/>
          </a:stretch>
        </p:blipFill>
        <p:spPr>
          <a:xfrm>
            <a:off x="6294120" y="-5516245"/>
            <a:ext cx="1885950" cy="40811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70" h="6427">
                <a:moveTo>
                  <a:pt x="61" y="0"/>
                </a:moveTo>
                <a:lnTo>
                  <a:pt x="2909" y="0"/>
                </a:lnTo>
                <a:lnTo>
                  <a:pt x="2910" y="4"/>
                </a:lnTo>
                <a:cubicBezTo>
                  <a:pt x="2948" y="175"/>
                  <a:pt x="2970" y="373"/>
                  <a:pt x="2970" y="584"/>
                </a:cubicBezTo>
                <a:lnTo>
                  <a:pt x="2970" y="5248"/>
                </a:lnTo>
                <a:cubicBezTo>
                  <a:pt x="2970" y="5891"/>
                  <a:pt x="2753" y="6427"/>
                  <a:pt x="2504" y="6427"/>
                </a:cubicBezTo>
                <a:lnTo>
                  <a:pt x="451" y="6413"/>
                </a:lnTo>
                <a:cubicBezTo>
                  <a:pt x="202" y="6413"/>
                  <a:pt x="0" y="5891"/>
                  <a:pt x="0" y="5248"/>
                </a:cubicBezTo>
                <a:lnTo>
                  <a:pt x="0" y="584"/>
                </a:lnTo>
                <a:cubicBezTo>
                  <a:pt x="0" y="373"/>
                  <a:pt x="22" y="175"/>
                  <a:pt x="60" y="4"/>
                </a:cubicBezTo>
                <a:lnTo>
                  <a:pt x="61" y="0"/>
                </a:lnTo>
                <a:close/>
              </a:path>
            </a:pathLst>
          </a:custGeom>
          <a:blipFill>
            <a:blip r:embed="rId15"/>
            <a:tile tx="0" ty="0" sx="100000" sy="100000" flip="none" algn="tl"/>
          </a:blipFill>
          <a:ln>
            <a:noFill/>
          </a:ln>
          <a:effectLst/>
        </p:spPr>
      </p:pic>
      <p:sp>
        <p:nvSpPr>
          <p:cNvPr id="134" name="Google Shape;134;p22"/>
          <p:cNvSpPr txBox="1"/>
          <p:nvPr>
            <p:custDataLst>
              <p:tags r:id="rId4"/>
            </p:custDataLst>
          </p:nvPr>
        </p:nvSpPr>
        <p:spPr>
          <a:xfrm>
            <a:off x="6294120" y="-1236980"/>
            <a:ext cx="1885950" cy="347345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>
                <a:solidFill>
                  <a:schemeClr val="dk2"/>
                </a:solidFill>
              </a:rPr>
              <a:t>Листопад 2025 року</a:t>
            </a:r>
            <a:endParaRPr sz="1200" b="1" i="1">
              <a:solidFill>
                <a:schemeClr val="dk2"/>
              </a:solidFill>
            </a:endParaRPr>
          </a:p>
        </p:txBody>
      </p:sp>
      <p:pic>
        <p:nvPicPr>
          <p:cNvPr id="5" name="Изображение 4" descr="ChatGPT Image 12 нояб. 2025 г., 11_49_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87295" y="8040370"/>
            <a:ext cx="1285875" cy="1503680"/>
          </a:xfrm>
          <a:prstGeom prst="rect">
            <a:avLst/>
          </a:prstGeom>
        </p:spPr>
      </p:pic>
      <p:sp>
        <p:nvSpPr>
          <p:cNvPr id="7" name="Google Shape;88;p17"/>
          <p:cNvSpPr txBox="1">
            <a:spLocks noGrp="1"/>
          </p:cNvSpPr>
          <p:nvPr/>
        </p:nvSpPr>
        <p:spPr>
          <a:xfrm>
            <a:off x="-11118215" y="661035"/>
            <a:ext cx="9987915" cy="572770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normAutofit fontScale="8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Нормалізований різницевий індекс води</a:t>
            </a:r>
            <a:r>
              <a:rPr lang="uk-UA" altLang="en-US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 </a:t>
            </a:r>
            <a:r>
              <a:rPr lang="en-US" altLang="ru-RU">
                <a:solidFill>
                  <a:srgbClr val="5F4113"/>
                </a:solidFill>
                <a:highlight>
                  <a:srgbClr val="000000">
                    <a:alpha val="0"/>
                  </a:srgbClr>
                </a:highlight>
                <a:latin typeface="Segoe UI Black" panose="020B0A02040204020203" charset="0"/>
                <a:cs typeface="Segoe UI Black" panose="020B0A02040204020203" charset="0"/>
                <a:sym typeface="+mn-ea"/>
              </a:rPr>
              <a:t>NDWI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12.778582677165355,&quot;top&quot;:-135.325,&quot;width&quot;:1265.821417322834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69.5,&quot;top&quot;:-135.325,&quot;width&quot;:908.347795275590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69.5,&quot;top&quot;:-135.325,&quot;width&quot;:908.347795275590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69.5,&quot;top&quot;:-135.325,&quot;width&quot;:908.347795275590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69.5,&quot;top&quot;:-135.325,&quot;width&quot;:908.347795275590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69.5,&quot;top&quot;:-135.325,&quot;width&quot;:908.347795275590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69.5,&quot;top&quot;:-135.325,&quot;width&quot;:908.347795275590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69.5,&quot;top&quot;:-135.325,&quot;width&quot;:908.347795275590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69.5,&quot;top&quot;:-135.325,&quot;width&quot;:908.3477952755904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69.5,&quot;top&quot;:-135.325,&quot;width&quot;:908.3477952755904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69.5,&quot;top&quot;:-135.325,&quot;width&quot;:908.347795275590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12.778582677165355,&quot;top&quot;:-135.325,&quot;width&quot;:1265.8214173228348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69.5,&quot;top&quot;:-135.325,&quot;width&quot;:908.3477952755904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69.5,&quot;top&quot;:-135.325,&quot;width&quot;:908.3477952755904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69.5,&quot;top&quot;:-135.325,&quot;width&quot;:908.3477952755904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87.1338582677165,&quot;left&quot;:-334.71771653543306,&quot;top&quot;:-73.57283464566929,&quot;width&quot;:1047.267716535433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87.1338582677165,&quot;left&quot;:-334.71771653543306,&quot;top&quot;:-73.57283464566929,&quot;width&quot;:1047.26771653543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87.1338582677165,&quot;left&quot;:-334.71771653543306,&quot;top&quot;:-73.57283464566929,&quot;width&quot;:1047.267716535433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87.1338582677165,&quot;left&quot;:-334.71771653543306,&quot;top&quot;:-73.57283464566929,&quot;width&quot;:1047.26771653543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87.1338582677165,&quot;left&quot;:-334.71771653543306,&quot;top&quot;:-73.57283464566929,&quot;width&quot;:1047.26771653543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87.1338582677165,&quot;left&quot;:-334.71771653543306,&quot;top&quot;:-73.57283464566929,&quot;width&quot;:1047.26771653543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87.1338582677165,&quot;left&quot;:-334.71771653543306,&quot;top&quot;:-73.57283464566929,&quot;width&quot;:1047.26771653543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12.778582677165355,&quot;top&quot;:-135.325,&quot;width&quot;:1265.8214173228348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87.1338582677165,&quot;left&quot;:-334.71771653543306,&quot;top&quot;:-73.57283464566929,&quot;width&quot;:1047.267716535433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4.6127612881398,&quot;left&quot;:50.74685039370079,&quot;top&quot;:-0.00685039370080176,&quot;width&quot;:645.4733858267716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4.6127612881398,&quot;left&quot;:50.74685039370079,&quot;top&quot;:-0.00685039370080176,&quot;width&quot;:645.4733858267716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87.1338582677165,&quot;left&quot;:-334.71771653543306,&quot;top&quot;:-73.57283464566929,&quot;width&quot;:1047.26771653543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87.1338582677165,&quot;left&quot;:-334.71771653543306,&quot;top&quot;:-73.57283464566929,&quot;width&quot;:1047.267716535433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4.6127612881398,&quot;left&quot;:50.74685039370079,&quot;top&quot;:-0.00685039370080176,&quot;width&quot;:645.4733858267716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4.6127612881398,&quot;left&quot;:50.74685039370079,&quot;top&quot;:-0.00685039370080176,&quot;width&quot;:645.4733858267716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87.1338582677165,&quot;left&quot;:-334.71771653543306,&quot;top&quot;:-73.57283464566929,&quot;width&quot;:1047.267716535433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87.1338582677165,&quot;left&quot;:-334.71771653543306,&quot;top&quot;:-73.57283464566929,&quot;width&quot;:1047.267716535433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4.6127612881398,&quot;left&quot;:50.74685039370079,&quot;top&quot;:-0.00685039370080176,&quot;width&quot;:645.473385826771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12.778582677165355,&quot;top&quot;:-135.325,&quot;width&quot;:1265.8214173228348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4.6127612881398,&quot;left&quot;:50.74685039370079,&quot;top&quot;:-0.00685039370080176,&quot;width&quot;:645.4733858267716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87.1338582677165,&quot;left&quot;:-334.71771653543306,&quot;top&quot;:-73.57283464566929,&quot;width&quot;:1047.267716535433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87.1338582677165,&quot;left&quot;:-334.71771653543306,&quot;top&quot;:-73.57283464566929,&quot;width&quot;:1047.267716535433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69.5,&quot;top&quot;:-135.325,&quot;width&quot;:908.3477952755904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69.5,&quot;top&quot;:-135.325,&quot;width&quot;:908.3477952755904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69.5,&quot;top&quot;:-135.325,&quot;width&quot;:908.3477952755904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69.5,&quot;top&quot;:-135.325,&quot;width&quot;:908.3477952755904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69.5,&quot;top&quot;:-135.325,&quot;width&quot;:908.3477952755904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69.5,&quot;top&quot;:-135.325,&quot;width&quot;:908.3477952755904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12.778582677165355,&quot;top&quot;:-135.325,&quot;width&quot;:1265.821417322834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12.778582677165355,&quot;top&quot;:-135.325,&quot;width&quot;:1265.821417322834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12.778582677165355,&quot;top&quot;:-135.325,&quot;width&quot;:1265.821417322834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12.778582677165355,&quot;top&quot;:-135.325,&quot;width&quot;:1265.821417322834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18.15,&quot;left&quot;:12.778582677165355,&quot;top&quot;:-135.325,&quot;width&quot;:1265.8214173228348}"/>
</p:tagLst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1766</Words>
  <Application>Microsoft Office PowerPoint</Application>
  <PresentationFormat>On-screen Show (16:9)</PresentationFormat>
  <Paragraphs>189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Montserrat</vt:lpstr>
      <vt:lpstr>Times New Roman</vt:lpstr>
      <vt:lpstr>Segoe UI Black</vt:lpstr>
      <vt:lpstr>Segoe UI Semibold</vt:lpstr>
      <vt:lpstr>Oswald Medium</vt:lpstr>
      <vt:lpstr>Arial</vt:lpstr>
      <vt:lpstr>Oswald</vt:lpstr>
      <vt:lpstr>Calibri</vt:lpstr>
      <vt:lpstr>Playfair Display</vt:lpstr>
      <vt:lpstr>Pop</vt:lpstr>
      <vt:lpstr>PowerPoint Presentation</vt:lpstr>
      <vt:lpstr>Our team</vt:lpstr>
      <vt:lpstr>“Recovery begins with unity”</vt:lpstr>
      <vt:lpstr>Методологія роботи</vt:lpstr>
      <vt:lpstr>Work methodology</vt:lpstr>
      <vt:lpstr>Data used for the study</vt:lpstr>
      <vt:lpstr>Regulatory and legal support</vt:lpstr>
      <vt:lpstr>Use of cadastral data</vt:lpstr>
      <vt:lpstr>Geographic information analysis</vt:lpstr>
      <vt:lpstr>Normalized Difference Water Index (NDWI)</vt:lpstr>
      <vt:lpstr>Normalized Difference Vegetation Index (NDVI)</vt:lpstr>
      <vt:lpstr>Priority areas for intervention — ranked using the MCDM method</vt:lpstr>
      <vt:lpstr>PowerPoint Presentation</vt:lpstr>
      <vt:lpstr>PowerPoint Presentation</vt:lpstr>
      <vt:lpstr>PowerPoint Presentation</vt:lpstr>
      <vt:lpstr>Дякуємо за увагу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Використання GIS-технологій у відновленні земельних ресурсів Харківської області:  від даних до рекультивації</dc:title>
  <dc:creator/>
  <cp:lastModifiedBy>Admin</cp:lastModifiedBy>
  <cp:revision>30</cp:revision>
  <dcterms:created xsi:type="dcterms:W3CDTF">2025-11-11T20:31:00Z</dcterms:created>
  <dcterms:modified xsi:type="dcterms:W3CDTF">2025-11-17T20:08:25Z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F1A6A16B8EF44B5D85C1B0F7F94F88D5_13</vt:lpwstr>
  </property>
  <property fmtid="{D5CDD505-2E9C-101B-9397-08002B2CF9AE}" pid="3" name="KSOProductBuildVer">
    <vt:lpwstr>1049-12.2.0.23158</vt:lpwstr>
  </property>
</Properties>
</file>